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41.xml" ContentType="application/vnd.openxmlformats-officedocument.presentationml.slide+xml"/>
  <Override PartName="/ppt/slides/slide48.xml" ContentType="application/vnd.openxmlformats-officedocument.presentationml.slide+xml"/>
  <Override PartName="/ppt/slides/slide29.xml" ContentType="application/vnd.openxmlformats-officedocument.presentationml.slide+xml"/>
  <Override PartName="/ppt/slides/slide46.xml" ContentType="application/vnd.openxmlformats-officedocument.presentationml.slide+xml"/>
  <Override PartName="/ppt/slides/slide43.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25.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42.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6.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89" r:id="rId3"/>
    <p:sldId id="278" r:id="rId4"/>
    <p:sldId id="362" r:id="rId5"/>
    <p:sldId id="387" r:id="rId6"/>
    <p:sldId id="382" r:id="rId7"/>
    <p:sldId id="354" r:id="rId8"/>
    <p:sldId id="375" r:id="rId9"/>
    <p:sldId id="356" r:id="rId10"/>
    <p:sldId id="357" r:id="rId11"/>
    <p:sldId id="286" r:id="rId12"/>
    <p:sldId id="285" r:id="rId13"/>
    <p:sldId id="363" r:id="rId14"/>
    <p:sldId id="366" r:id="rId15"/>
    <p:sldId id="280" r:id="rId16"/>
    <p:sldId id="367" r:id="rId17"/>
    <p:sldId id="368" r:id="rId18"/>
    <p:sldId id="370" r:id="rId19"/>
    <p:sldId id="291" r:id="rId20"/>
    <p:sldId id="321" r:id="rId21"/>
    <p:sldId id="325" r:id="rId22"/>
    <p:sldId id="351" r:id="rId23"/>
    <p:sldId id="361" r:id="rId24"/>
    <p:sldId id="306" r:id="rId25"/>
    <p:sldId id="328" r:id="rId26"/>
    <p:sldId id="310" r:id="rId27"/>
    <p:sldId id="372" r:id="rId28"/>
    <p:sldId id="322" r:id="rId29"/>
    <p:sldId id="326" r:id="rId30"/>
    <p:sldId id="329" r:id="rId31"/>
    <p:sldId id="331" r:id="rId32"/>
    <p:sldId id="371" r:id="rId33"/>
    <p:sldId id="373" r:id="rId34"/>
    <p:sldId id="340" r:id="rId35"/>
    <p:sldId id="341" r:id="rId36"/>
    <p:sldId id="342" r:id="rId37"/>
    <p:sldId id="374" r:id="rId38"/>
    <p:sldId id="313" r:id="rId39"/>
    <p:sldId id="323" r:id="rId40"/>
    <p:sldId id="318" r:id="rId41"/>
    <p:sldId id="324" r:id="rId42"/>
    <p:sldId id="385" r:id="rId43"/>
    <p:sldId id="384" r:id="rId44"/>
    <p:sldId id="386" r:id="rId45"/>
    <p:sldId id="380" r:id="rId46"/>
    <p:sldId id="293" r:id="rId47"/>
    <p:sldId id="381" r:id="rId48"/>
    <p:sldId id="27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71"/>
  </p:normalViewPr>
  <p:slideViewPr>
    <p:cSldViewPr>
      <p:cViewPr>
        <p:scale>
          <a:sx n="100" d="100"/>
          <a:sy n="100" d="100"/>
        </p:scale>
        <p:origin x="1176" y="-200"/>
      </p:cViewPr>
      <p:guideLst>
        <p:guide orient="horz" pos="2160"/>
        <p:guide pos="2880"/>
      </p:guideLst>
    </p:cSldViewPr>
  </p:slideViewPr>
  <p:notesTextViewPr>
    <p:cViewPr>
      <p:scale>
        <a:sx n="1" d="1"/>
        <a:sy n="1" d="1"/>
      </p:scale>
      <p:origin x="0" y="0"/>
    </p:cViewPr>
  </p:notesTextViewPr>
  <p:notesViewPr>
    <p:cSldViewPr>
      <p:cViewPr>
        <p:scale>
          <a:sx n="130" d="100"/>
          <a:sy n="130" d="100"/>
        </p:scale>
        <p:origin x="2328" y="-8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26" Type="http://schemas.openxmlformats.org/officeDocument/2006/relationships/slide" Target="slides/slide25.xml"/><Relationship Id="rId50" Type="http://schemas.openxmlformats.org/officeDocument/2006/relationships/notesMaster" Target="notesMasters/notesMaster1.xml"/><Relationship Id="rId42" Type="http://schemas.openxmlformats.org/officeDocument/2006/relationships/slide" Target="slides/slide41.xml"/><Relationship Id="rId47" Type="http://schemas.openxmlformats.org/officeDocument/2006/relationships/slide" Target="slides/slide46.xml"/><Relationship Id="rId34" Type="http://schemas.openxmlformats.org/officeDocument/2006/relationships/slide" Target="slides/slide33.xml"/><Relationship Id="rId21" Type="http://schemas.openxmlformats.org/officeDocument/2006/relationships/slide" Target="slides/slide20.xml"/><Relationship Id="rId55" Type="http://schemas.openxmlformats.org/officeDocument/2006/relationships/customXml" Target="../customXml/item1.xml"/><Relationship Id="rId7" Type="http://schemas.openxmlformats.org/officeDocument/2006/relationships/slide" Target="slides/slide6.xml"/><Relationship Id="rId16" Type="http://schemas.openxmlformats.org/officeDocument/2006/relationships/slide" Target="slides/slide15.xml"/><Relationship Id="rId2" Type="http://schemas.openxmlformats.org/officeDocument/2006/relationships/slide" Target="slides/slide1.xml"/><Relationship Id="rId29" Type="http://schemas.openxmlformats.org/officeDocument/2006/relationships/slide" Target="slides/slide28.xml"/><Relationship Id="rId53" Type="http://schemas.openxmlformats.org/officeDocument/2006/relationships/theme" Target="theme/theme1.xml"/><Relationship Id="rId40" Type="http://schemas.openxmlformats.org/officeDocument/2006/relationships/slide" Target="slides/slide39.xml"/><Relationship Id="rId45" Type="http://schemas.openxmlformats.org/officeDocument/2006/relationships/slide" Target="slides/slide44.xml"/><Relationship Id="rId32" Type="http://schemas.openxmlformats.org/officeDocument/2006/relationships/slide" Target="slides/slide31.xml"/><Relationship Id="rId37" Type="http://schemas.openxmlformats.org/officeDocument/2006/relationships/slide" Target="slides/slide36.xml"/><Relationship Id="rId24" Type="http://schemas.openxmlformats.org/officeDocument/2006/relationships/slide" Target="slides/slide23.xml"/><Relationship Id="rId11" Type="http://schemas.openxmlformats.org/officeDocument/2006/relationships/slide" Target="slides/slide10.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43" Type="http://schemas.openxmlformats.org/officeDocument/2006/relationships/slide" Target="slides/slide42.xml"/><Relationship Id="rId48" Type="http://schemas.openxmlformats.org/officeDocument/2006/relationships/slide" Target="slides/slide47.xml"/><Relationship Id="rId4" Type="http://schemas.openxmlformats.org/officeDocument/2006/relationships/slide" Target="slides/slide3.xml"/><Relationship Id="rId9" Type="http://schemas.openxmlformats.org/officeDocument/2006/relationships/slide" Target="slides/slide8.xml"/><Relationship Id="rId30" Type="http://schemas.openxmlformats.org/officeDocument/2006/relationships/slide" Target="slides/slide29.xml"/><Relationship Id="rId35" Type="http://schemas.openxmlformats.org/officeDocument/2006/relationships/slide" Target="slides/slide34.xml"/><Relationship Id="rId22" Type="http://schemas.openxmlformats.org/officeDocument/2006/relationships/slide" Target="slides/slide21.xml"/><Relationship Id="rId27" Type="http://schemas.openxmlformats.org/officeDocument/2006/relationships/slide" Target="slides/slide26.xml"/><Relationship Id="rId56" Type="http://schemas.openxmlformats.org/officeDocument/2006/relationships/customXml" Target="../customXml/item2.xml"/><Relationship Id="rId51"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7" Type="http://schemas.openxmlformats.org/officeDocument/2006/relationships/slide" Target="slides/slide16.xml"/><Relationship Id="rId46" Type="http://schemas.openxmlformats.org/officeDocument/2006/relationships/slide" Target="slides/slide45.xml"/><Relationship Id="rId33" Type="http://schemas.openxmlformats.org/officeDocument/2006/relationships/slide" Target="slides/slide32.xml"/><Relationship Id="rId38" Type="http://schemas.openxmlformats.org/officeDocument/2006/relationships/slide" Target="slides/slide37.xml"/><Relationship Id="rId25" Type="http://schemas.openxmlformats.org/officeDocument/2006/relationships/slide" Target="slides/slide24.xml"/><Relationship Id="rId12" Type="http://schemas.openxmlformats.org/officeDocument/2006/relationships/slide" Target="slides/slide11.xml"/><Relationship Id="rId54" Type="http://schemas.openxmlformats.org/officeDocument/2006/relationships/tableStyles" Target="tableStyles.xml"/><Relationship Id="rId41" Type="http://schemas.openxmlformats.org/officeDocument/2006/relationships/slide" Target="slides/slide40.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49" Type="http://schemas.openxmlformats.org/officeDocument/2006/relationships/slide" Target="slides/slide48.xml"/><Relationship Id="rId36" Type="http://schemas.openxmlformats.org/officeDocument/2006/relationships/slide" Target="slides/slide35.xml"/><Relationship Id="rId23" Type="http://schemas.openxmlformats.org/officeDocument/2006/relationships/slide" Target="slides/slide22.xml"/><Relationship Id="rId28" Type="http://schemas.openxmlformats.org/officeDocument/2006/relationships/slide" Target="slides/slide27.xml"/><Relationship Id="rId57" Type="http://schemas.openxmlformats.org/officeDocument/2006/relationships/customXml" Target="../customXml/item3.xml"/><Relationship Id="rId52" Type="http://schemas.openxmlformats.org/officeDocument/2006/relationships/viewProps" Target="viewProps.xml"/><Relationship Id="rId44" Type="http://schemas.openxmlformats.org/officeDocument/2006/relationships/slide" Target="slides/slide43.xml"/><Relationship Id="rId31" Type="http://schemas.openxmlformats.org/officeDocument/2006/relationships/slide" Target="slides/slide30.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DEE13-C1D2-264F-B007-0EDD89B070E9}" type="datetimeFigureOut">
              <a:rPr lang="en-US" smtClean="0"/>
              <a:t>3/28/17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C7577-1514-7D46-92E0-8C0A7E540A84}" type="slidenum">
              <a:rPr lang="en-US" smtClean="0"/>
              <a:t>‹#›</a:t>
            </a:fld>
            <a:endParaRPr lang="en-US"/>
          </a:p>
        </p:txBody>
      </p:sp>
    </p:spTree>
    <p:extLst>
      <p:ext uri="{BB962C8B-B14F-4D97-AF65-F5344CB8AC3E}">
        <p14:creationId xmlns:p14="http://schemas.microsoft.com/office/powerpoint/2010/main" val="2070276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1</a:t>
            </a:fld>
            <a:endParaRPr lang="en-US"/>
          </a:p>
        </p:txBody>
      </p:sp>
    </p:spTree>
    <p:extLst>
      <p:ext uri="{BB962C8B-B14F-4D97-AF65-F5344CB8AC3E}">
        <p14:creationId xmlns:p14="http://schemas.microsoft.com/office/powerpoint/2010/main" val="1892155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Hate crime in Lincolnshire</a:t>
            </a:r>
            <a:r>
              <a:rPr lang="en-GB" sz="1200" b="0" i="0" kern="1200" baseline="0" dirty="0" smtClean="0">
                <a:solidFill>
                  <a:schemeClr val="tx1"/>
                </a:solidFill>
                <a:effectLst/>
                <a:latin typeface="+mn-lt"/>
                <a:ea typeface="+mn-ea"/>
                <a:cs typeface="+mn-cs"/>
              </a:rPr>
              <a:t> has been fairly consistent over the past 5 years, </a:t>
            </a:r>
            <a:r>
              <a:rPr lang="en-GB" sz="1200" b="0" i="0" kern="1200" baseline="0" dirty="0" err="1" smtClean="0">
                <a:solidFill>
                  <a:schemeClr val="tx1"/>
                </a:solidFill>
                <a:effectLst/>
                <a:latin typeface="+mn-lt"/>
                <a:ea typeface="+mn-ea"/>
                <a:cs typeface="+mn-cs"/>
              </a:rPr>
              <a:t>approx</a:t>
            </a:r>
            <a:r>
              <a:rPr lang="en-GB" sz="1200" b="0" i="0" kern="1200" baseline="0" dirty="0" smtClean="0">
                <a:solidFill>
                  <a:schemeClr val="tx1"/>
                </a:solidFill>
                <a:effectLst/>
                <a:latin typeface="+mn-lt"/>
                <a:ea typeface="+mn-ea"/>
                <a:cs typeface="+mn-cs"/>
              </a:rPr>
              <a:t> 10% of all EM hate crime. Possible increase in the past year. </a:t>
            </a:r>
          </a:p>
          <a:p>
            <a:endParaRPr lang="en-GB" sz="1200" b="0" i="0" kern="1200" baseline="0" dirty="0" smtClean="0">
              <a:solidFill>
                <a:schemeClr val="tx1"/>
              </a:solidFill>
              <a:effectLst/>
              <a:latin typeface="+mn-lt"/>
              <a:ea typeface="+mn-ea"/>
              <a:cs typeface="+mn-cs"/>
            </a:endParaRPr>
          </a:p>
          <a:p>
            <a:r>
              <a:rPr lang="en-GB" sz="1200" b="0" i="0" kern="1200" baseline="0" dirty="0" smtClean="0">
                <a:solidFill>
                  <a:schemeClr val="tx1"/>
                </a:solidFill>
                <a:effectLst/>
                <a:latin typeface="+mn-lt"/>
                <a:ea typeface="+mn-ea"/>
                <a:cs typeface="+mn-cs"/>
              </a:rPr>
              <a:t>Increase just before and just after </a:t>
            </a:r>
            <a:r>
              <a:rPr lang="en-GB" sz="1200" b="0" i="0" kern="1200" baseline="0" dirty="0" err="1" smtClean="0">
                <a:solidFill>
                  <a:schemeClr val="tx1"/>
                </a:solidFill>
                <a:effectLst/>
                <a:latin typeface="+mn-lt"/>
                <a:ea typeface="+mn-ea"/>
                <a:cs typeface="+mn-cs"/>
              </a:rPr>
              <a:t>brexit</a:t>
            </a:r>
            <a:r>
              <a:rPr lang="en-GB" sz="1200" b="0" i="0" kern="1200" baseline="0" dirty="0" smtClean="0">
                <a:solidFill>
                  <a:schemeClr val="tx1"/>
                </a:solidFill>
                <a:effectLst/>
                <a:latin typeface="+mn-lt"/>
                <a:ea typeface="+mn-ea"/>
                <a:cs typeface="+mn-cs"/>
              </a:rPr>
              <a:t>, particularly amongst migrant population. But beware still small numbers. </a:t>
            </a:r>
          </a:p>
          <a:p>
            <a:endParaRPr lang="en-GB" dirty="0" smtClean="0"/>
          </a:p>
          <a:p>
            <a:r>
              <a:rPr lang="en-GB" dirty="0" smtClean="0"/>
              <a:t>And as always – wary of police recorded crimes as the findings thus far demonstrate that victims interviewed are not likely to report incidents to the police.</a:t>
            </a:r>
            <a:endParaRPr lang="en-GB" sz="1200" b="0" i="0" kern="1200" baseline="0" dirty="0" smtClean="0">
              <a:solidFill>
                <a:schemeClr val="tx1"/>
              </a:solidFill>
              <a:effectLst/>
              <a:latin typeface="+mn-lt"/>
              <a:ea typeface="+mn-ea"/>
              <a:cs typeface="+mn-cs"/>
            </a:endParaRPr>
          </a:p>
          <a:p>
            <a:endParaRPr lang="en-GB" sz="1200" b="0" i="0" kern="1200" baseline="0" dirty="0" smtClean="0">
              <a:solidFill>
                <a:schemeClr val="tx1"/>
              </a:solidFill>
              <a:effectLst/>
              <a:latin typeface="+mn-lt"/>
              <a:ea typeface="+mn-ea"/>
              <a:cs typeface="+mn-cs"/>
            </a:endParaRPr>
          </a:p>
          <a:p>
            <a:r>
              <a:rPr lang="en-GB" sz="1200" b="0" i="0" kern="1200" baseline="0" dirty="0" smtClean="0">
                <a:solidFill>
                  <a:schemeClr val="tx1"/>
                </a:solidFill>
                <a:effectLst/>
                <a:latin typeface="+mn-lt"/>
                <a:ea typeface="+mn-ea"/>
                <a:cs typeface="+mn-cs"/>
              </a:rPr>
              <a:t>Contextualize the project further here. What are we doing and why.</a:t>
            </a:r>
          </a:p>
        </p:txBody>
      </p:sp>
      <p:sp>
        <p:nvSpPr>
          <p:cNvPr id="4" name="Slide Number Placeholder 3"/>
          <p:cNvSpPr>
            <a:spLocks noGrp="1"/>
          </p:cNvSpPr>
          <p:nvPr>
            <p:ph type="sldNum" sz="quarter" idx="10"/>
          </p:nvPr>
        </p:nvSpPr>
        <p:spPr/>
        <p:txBody>
          <a:bodyPr/>
          <a:lstStyle/>
          <a:p>
            <a:fld id="{BC1C7577-1514-7D46-92E0-8C0A7E540A84}" type="slidenum">
              <a:rPr lang="en-US" smtClean="0"/>
              <a:t>10</a:t>
            </a:fld>
            <a:endParaRPr lang="en-US"/>
          </a:p>
        </p:txBody>
      </p:sp>
    </p:spTree>
    <p:extLst>
      <p:ext uri="{BB962C8B-B14F-4D97-AF65-F5344CB8AC3E}">
        <p14:creationId xmlns:p14="http://schemas.microsoft.com/office/powerpoint/2010/main" val="8681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11</a:t>
            </a:fld>
            <a:endParaRPr lang="en-US"/>
          </a:p>
        </p:txBody>
      </p:sp>
    </p:spTree>
    <p:extLst>
      <p:ext uri="{BB962C8B-B14F-4D97-AF65-F5344CB8AC3E}">
        <p14:creationId xmlns:p14="http://schemas.microsoft.com/office/powerpoint/2010/main" val="206287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12</a:t>
            </a:fld>
            <a:endParaRPr lang="en-US"/>
          </a:p>
        </p:txBody>
      </p:sp>
    </p:spTree>
    <p:extLst>
      <p:ext uri="{BB962C8B-B14F-4D97-AF65-F5344CB8AC3E}">
        <p14:creationId xmlns:p14="http://schemas.microsoft.com/office/powerpoint/2010/main" val="15575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13</a:t>
            </a:fld>
            <a:endParaRPr lang="en-US"/>
          </a:p>
        </p:txBody>
      </p:sp>
    </p:spTree>
    <p:extLst>
      <p:ext uri="{BB962C8B-B14F-4D97-AF65-F5344CB8AC3E}">
        <p14:creationId xmlns:p14="http://schemas.microsoft.com/office/powerpoint/2010/main" val="75036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14</a:t>
            </a:fld>
            <a:endParaRPr lang="en-US"/>
          </a:p>
        </p:txBody>
      </p:sp>
    </p:spTree>
    <p:extLst>
      <p:ext uri="{BB962C8B-B14F-4D97-AF65-F5344CB8AC3E}">
        <p14:creationId xmlns:p14="http://schemas.microsoft.com/office/powerpoint/2010/main" val="796520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How the response of the community has changed towards migrants, and how the media plays a role in terms of drawing attention to ‘migrant workers’. But it has all changed since 2005, post-recession…  Media, change in attitudes to migrants. However</a:t>
            </a:r>
            <a:r>
              <a:rPr lang="en-GB" sz="1200" baseline="0" dirty="0" smtClean="0"/>
              <a:t> people were still ‘rude’ before, but nothing as bad as what has happened post recession in 2008.</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15</a:t>
            </a:fld>
            <a:endParaRPr lang="en-US"/>
          </a:p>
        </p:txBody>
      </p:sp>
    </p:spTree>
    <p:extLst>
      <p:ext uri="{BB962C8B-B14F-4D97-AF65-F5344CB8AC3E}">
        <p14:creationId xmlns:p14="http://schemas.microsoft.com/office/powerpoint/2010/main" val="737880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a:t>
            </a:r>
            <a:r>
              <a:rPr lang="en-US" dirty="0" err="1" smtClean="0"/>
              <a:t>brexit</a:t>
            </a:r>
            <a:r>
              <a:rPr lang="en-US" baseline="0" dirty="0" smtClean="0"/>
              <a:t> vote this participant refers to the Boston area for him being cloaked in a silence, or an ‘invisible fog’. Awareness of the possibility of a negative response from the community in reference to ‘a loaded gun in their pockets’. They know they can make us feel unpleasant. And the uncertainty and insecurity experienced in relation to ‘nobody is going to know what is going to happen with </a:t>
            </a:r>
            <a:r>
              <a:rPr lang="en-US" baseline="0" dirty="0" err="1" smtClean="0"/>
              <a:t>brexit</a:t>
            </a:r>
            <a:r>
              <a:rPr lang="en-US" dirty="0" smtClean="0"/>
              <a:t>’ (return to this point later on).</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16</a:t>
            </a:fld>
            <a:endParaRPr lang="en-US"/>
          </a:p>
        </p:txBody>
      </p:sp>
    </p:spTree>
    <p:extLst>
      <p:ext uri="{BB962C8B-B14F-4D97-AF65-F5344CB8AC3E}">
        <p14:creationId xmlns:p14="http://schemas.microsoft.com/office/powerpoint/2010/main" val="2027679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interviewee</a:t>
            </a:r>
            <a:r>
              <a:rPr lang="en-US" baseline="0" dirty="0" smtClean="0"/>
              <a:t> also refers to the increase in incidents and accounts of hate crime experienced by the EU migrant community post-</a:t>
            </a:r>
            <a:r>
              <a:rPr lang="en-US" baseline="0" dirty="0" err="1" smtClean="0"/>
              <a:t>brexit</a:t>
            </a:r>
            <a:r>
              <a:rPr lang="en-US" baseline="0" dirty="0" smtClean="0"/>
              <a:t> vote. The disbelief related to hearing these comments in public</a:t>
            </a:r>
            <a:r>
              <a:rPr lang="en-US" dirty="0" smtClean="0"/>
              <a:t> and</a:t>
            </a:r>
            <a:r>
              <a:rPr lang="en-US" baseline="0" dirty="0" smtClean="0"/>
              <a:t> questioning whether they are ‘over-reacting’. The reaction and response is to ignore these incidents and the people.</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17</a:t>
            </a:fld>
            <a:endParaRPr lang="en-US"/>
          </a:p>
        </p:txBody>
      </p:sp>
    </p:spTree>
    <p:extLst>
      <p:ext uri="{BB962C8B-B14F-4D97-AF65-F5344CB8AC3E}">
        <p14:creationId xmlns:p14="http://schemas.microsoft.com/office/powerpoint/2010/main" val="656807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18</a:t>
            </a:fld>
            <a:endParaRPr lang="en-US"/>
          </a:p>
        </p:txBody>
      </p:sp>
    </p:spTree>
    <p:extLst>
      <p:ext uri="{BB962C8B-B14F-4D97-AF65-F5344CB8AC3E}">
        <p14:creationId xmlns:p14="http://schemas.microsoft.com/office/powerpoint/2010/main" val="135841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19</a:t>
            </a:fld>
            <a:endParaRPr lang="en-US"/>
          </a:p>
        </p:txBody>
      </p:sp>
    </p:spTree>
    <p:extLst>
      <p:ext uri="{BB962C8B-B14F-4D97-AF65-F5344CB8AC3E}">
        <p14:creationId xmlns:p14="http://schemas.microsoft.com/office/powerpoint/2010/main" val="194149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43858"/>
          </a:xfrm>
        </p:spPr>
        <p:txBody>
          <a:bodyPr/>
          <a:lstStyle/>
          <a:p>
            <a:pPr marL="0" indent="0">
              <a:buFont typeface="+mj-lt"/>
              <a:buNone/>
            </a:pPr>
            <a:r>
              <a:rPr lang="en-US" dirty="0" smtClean="0"/>
              <a:t>Presentation focuses on EU migrants’ experiences of hate crime in </a:t>
            </a:r>
            <a:r>
              <a:rPr lang="en-US" dirty="0" err="1" smtClean="0"/>
              <a:t>Linconshire</a:t>
            </a:r>
            <a:r>
              <a:rPr lang="en-US" dirty="0" smtClean="0"/>
              <a:t>, East Midlands, in the wake of the </a:t>
            </a:r>
            <a:r>
              <a:rPr lang="en-US" dirty="0" err="1" smtClean="0"/>
              <a:t>brexit</a:t>
            </a:r>
            <a:r>
              <a:rPr lang="en-US" dirty="0" smtClean="0"/>
              <a:t> referendum and leave vote. </a:t>
            </a:r>
          </a:p>
          <a:p>
            <a:pPr marL="0" indent="0">
              <a:buFont typeface="+mj-lt"/>
              <a:buNone/>
            </a:pPr>
            <a:endParaRPr lang="en-US" dirty="0" smtClean="0"/>
          </a:p>
          <a:p>
            <a:pPr marL="0" indent="0">
              <a:buFont typeface="+mj-lt"/>
              <a:buNone/>
            </a:pPr>
            <a:r>
              <a:rPr lang="en-US" dirty="0" smtClean="0"/>
              <a:t>Project in preliminary findings stage, and data presented is based on qualitative semi-structured interviews conducted with migrants. Project is one of 4 funded projects undertaken for the East Midlands Policing Academic Collaboration (EMPAC) </a:t>
            </a:r>
            <a:r>
              <a:rPr lang="en-US" dirty="0" err="1" smtClean="0"/>
              <a:t>Vicitms</a:t>
            </a:r>
            <a:r>
              <a:rPr lang="en-US" dirty="0" smtClean="0"/>
              <a:t> Network.</a:t>
            </a:r>
          </a:p>
          <a:p>
            <a:pPr marL="0" indent="0">
              <a:buFont typeface="+mj-lt"/>
              <a:buNone/>
            </a:pPr>
            <a:endParaRPr lang="en-US" dirty="0"/>
          </a:p>
          <a:p>
            <a:pPr marL="0" indent="0">
              <a:buFont typeface="+mj-lt"/>
              <a:buNone/>
            </a:pPr>
            <a:r>
              <a:rPr lang="en-US" dirty="0" smtClean="0"/>
              <a:t>Format of the presentation:</a:t>
            </a:r>
          </a:p>
          <a:p>
            <a:pPr marL="171450" indent="-171450">
              <a:buFontTx/>
              <a:buChar char="-"/>
            </a:pPr>
            <a:r>
              <a:rPr lang="en-US" dirty="0" smtClean="0"/>
              <a:t>Brief background to </a:t>
            </a:r>
            <a:r>
              <a:rPr lang="en-US" dirty="0" err="1" smtClean="0"/>
              <a:t>brexit</a:t>
            </a:r>
            <a:r>
              <a:rPr lang="en-US" dirty="0" smtClean="0"/>
              <a:t> vote.</a:t>
            </a:r>
          </a:p>
          <a:p>
            <a:pPr marL="171450" indent="-171450">
              <a:buFontTx/>
              <a:buChar char="-"/>
            </a:pPr>
            <a:r>
              <a:rPr lang="en-US" dirty="0" smtClean="0"/>
              <a:t>Immigration and demographics of East Midlands, and Boston Lincolnshire.</a:t>
            </a:r>
          </a:p>
          <a:p>
            <a:pPr marL="171450" indent="-171450">
              <a:buFontTx/>
              <a:buChar char="-"/>
            </a:pPr>
            <a:r>
              <a:rPr lang="en-US" dirty="0" smtClean="0"/>
              <a:t>Background to the study and methods.</a:t>
            </a:r>
          </a:p>
          <a:p>
            <a:pPr marL="171450" indent="-171450">
              <a:buFontTx/>
              <a:buChar char="-"/>
            </a:pPr>
            <a:r>
              <a:rPr lang="en-US" dirty="0" smtClean="0"/>
              <a:t>Hate crime literature.</a:t>
            </a:r>
          </a:p>
          <a:p>
            <a:pPr marL="171450" indent="-171450">
              <a:buFontTx/>
              <a:buChar char="-"/>
            </a:pPr>
            <a:endParaRPr lang="en-US" dirty="0"/>
          </a:p>
          <a:p>
            <a:pPr marL="0" indent="0">
              <a:buFont typeface="+mj-lt"/>
              <a:buNone/>
            </a:pPr>
            <a:r>
              <a:rPr lang="en-US" dirty="0" smtClean="0"/>
              <a:t>Then present </a:t>
            </a:r>
            <a:r>
              <a:rPr lang="en-US" baseline="0" dirty="0" smtClean="0"/>
              <a:t>initial findings</a:t>
            </a:r>
            <a:r>
              <a:rPr lang="en-US" dirty="0" smtClean="0"/>
              <a:t> which focus on</a:t>
            </a:r>
            <a:r>
              <a:rPr lang="en-US" dirty="0">
                <a:sym typeface="Wingdings"/>
              </a:rPr>
              <a:t> </a:t>
            </a:r>
            <a:r>
              <a:rPr lang="en-US" dirty="0" smtClean="0">
                <a:sym typeface="Wingdings"/>
              </a:rPr>
              <a:t>(depending on time available):</a:t>
            </a:r>
            <a:endParaRPr lang="en-US" dirty="0" smtClean="0"/>
          </a:p>
          <a:p>
            <a:pPr marL="514350" indent="-514350">
              <a:buFont typeface="+mj-lt"/>
              <a:buAutoNum type="arabicPeriod"/>
            </a:pPr>
            <a:r>
              <a:rPr lang="en-US" dirty="0" smtClean="0"/>
              <a:t>Changes in attitudes towards migrants pre-recession and post-</a:t>
            </a:r>
            <a:r>
              <a:rPr lang="en-US" dirty="0" err="1" smtClean="0"/>
              <a:t>brexit</a:t>
            </a:r>
            <a:r>
              <a:rPr lang="en-US" dirty="0" smtClean="0"/>
              <a:t>.</a:t>
            </a:r>
          </a:p>
          <a:p>
            <a:pPr marL="514350" indent="-514350">
              <a:buFont typeface="+mj-lt"/>
              <a:buAutoNum type="arabicPeriod"/>
            </a:pPr>
            <a:r>
              <a:rPr lang="en-US" dirty="0" smtClean="0"/>
              <a:t>Experiences of hate crime.</a:t>
            </a:r>
          </a:p>
          <a:p>
            <a:pPr marL="514350" indent="-514350">
              <a:buFont typeface="+mj-lt"/>
              <a:buAutoNum type="arabicPeriod"/>
            </a:pPr>
            <a:r>
              <a:rPr lang="en-US" dirty="0" smtClean="0"/>
              <a:t>Identity and markers of difference.</a:t>
            </a:r>
          </a:p>
          <a:p>
            <a:pPr marL="514350" indent="-514350">
              <a:buFont typeface="+mj-lt"/>
              <a:buAutoNum type="arabicPeriod"/>
            </a:pPr>
            <a:r>
              <a:rPr lang="en-US" dirty="0" smtClean="0"/>
              <a:t>Normalization of racism.</a:t>
            </a:r>
          </a:p>
          <a:p>
            <a:pPr marL="514350" indent="-514350">
              <a:buFont typeface="+mj-lt"/>
              <a:buAutoNum type="arabicPeriod"/>
            </a:pPr>
            <a:r>
              <a:rPr lang="en-US" dirty="0" smtClean="0"/>
              <a:t>Impact of the ‘leave’ vote.</a:t>
            </a:r>
          </a:p>
          <a:p>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2</a:t>
            </a:fld>
            <a:endParaRPr lang="en-US"/>
          </a:p>
        </p:txBody>
      </p:sp>
    </p:spTree>
    <p:extLst>
      <p:ext uri="{BB962C8B-B14F-4D97-AF65-F5344CB8AC3E}">
        <p14:creationId xmlns:p14="http://schemas.microsoft.com/office/powerpoint/2010/main" val="2113134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20</a:t>
            </a:fld>
            <a:endParaRPr lang="en-US"/>
          </a:p>
        </p:txBody>
      </p:sp>
    </p:spTree>
    <p:extLst>
      <p:ext uri="{BB962C8B-B14F-4D97-AF65-F5344CB8AC3E}">
        <p14:creationId xmlns:p14="http://schemas.microsoft.com/office/powerpoint/2010/main" val="153031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Raises point here that perpetrators are not always strangers. i.e. see work by Mason.</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21</a:t>
            </a:fld>
            <a:endParaRPr lang="en-US"/>
          </a:p>
        </p:txBody>
      </p:sp>
    </p:spTree>
    <p:extLst>
      <p:ext uri="{BB962C8B-B14F-4D97-AF65-F5344CB8AC3E}">
        <p14:creationId xmlns:p14="http://schemas.microsoft.com/office/powerpoint/2010/main" val="1916016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22</a:t>
            </a:fld>
            <a:endParaRPr lang="en-US"/>
          </a:p>
        </p:txBody>
      </p:sp>
    </p:spTree>
    <p:extLst>
      <p:ext uri="{BB962C8B-B14F-4D97-AF65-F5344CB8AC3E}">
        <p14:creationId xmlns:p14="http://schemas.microsoft.com/office/powerpoint/2010/main" val="188670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23</a:t>
            </a:fld>
            <a:endParaRPr lang="en-US"/>
          </a:p>
        </p:txBody>
      </p:sp>
    </p:spTree>
    <p:extLst>
      <p:ext uri="{BB962C8B-B14F-4D97-AF65-F5344CB8AC3E}">
        <p14:creationId xmlns:p14="http://schemas.microsoft.com/office/powerpoint/2010/main" val="400322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24</a:t>
            </a:fld>
            <a:endParaRPr lang="en-US"/>
          </a:p>
        </p:txBody>
      </p:sp>
    </p:spTree>
    <p:extLst>
      <p:ext uri="{BB962C8B-B14F-4D97-AF65-F5344CB8AC3E}">
        <p14:creationId xmlns:p14="http://schemas.microsoft.com/office/powerpoint/2010/main" val="1223186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25</a:t>
            </a:fld>
            <a:endParaRPr lang="en-US"/>
          </a:p>
        </p:txBody>
      </p:sp>
    </p:spTree>
    <p:extLst>
      <p:ext uri="{BB962C8B-B14F-4D97-AF65-F5344CB8AC3E}">
        <p14:creationId xmlns:p14="http://schemas.microsoft.com/office/powerpoint/2010/main" val="2014805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(curtails this, and use of own language in public, going out alone, public transport)</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26</a:t>
            </a:fld>
            <a:endParaRPr lang="en-US"/>
          </a:p>
        </p:txBody>
      </p:sp>
    </p:spTree>
    <p:extLst>
      <p:ext uri="{BB962C8B-B14F-4D97-AF65-F5344CB8AC3E}">
        <p14:creationId xmlns:p14="http://schemas.microsoft.com/office/powerpoint/2010/main" val="1243310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27</a:t>
            </a:fld>
            <a:endParaRPr lang="en-US"/>
          </a:p>
        </p:txBody>
      </p:sp>
    </p:spTree>
    <p:extLst>
      <p:ext uri="{BB962C8B-B14F-4D97-AF65-F5344CB8AC3E}">
        <p14:creationId xmlns:p14="http://schemas.microsoft.com/office/powerpoint/2010/main" val="349399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28</a:t>
            </a:fld>
            <a:endParaRPr lang="en-US"/>
          </a:p>
        </p:txBody>
      </p:sp>
    </p:spTree>
    <p:extLst>
      <p:ext uri="{BB962C8B-B14F-4D97-AF65-F5344CB8AC3E}">
        <p14:creationId xmlns:p14="http://schemas.microsoft.com/office/powerpoint/2010/main" val="647338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29</a:t>
            </a:fld>
            <a:endParaRPr lang="en-US"/>
          </a:p>
        </p:txBody>
      </p:sp>
    </p:spTree>
    <p:extLst>
      <p:ext uri="{BB962C8B-B14F-4D97-AF65-F5344CB8AC3E}">
        <p14:creationId xmlns:p14="http://schemas.microsoft.com/office/powerpoint/2010/main" val="1904229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context of austerity, anti-immigration sentiment in England has increased alongside expansion of EU via accession of new member states (Burnett 2013).</a:t>
            </a:r>
          </a:p>
          <a:p>
            <a:endParaRPr lang="en-GB" dirty="0" smtClean="0"/>
          </a:p>
          <a:p>
            <a:r>
              <a:rPr lang="en-GB" dirty="0" smtClean="0"/>
              <a:t>In 2004 the UK opened its doors</a:t>
            </a:r>
            <a:r>
              <a:rPr lang="en-GB" baseline="0" dirty="0" smtClean="0"/>
              <a:t> to migrants from the EU’s eight new member states from East Europe. In 2007, migrants from Romania and Bulgaria, the EU’s next members, were also granted entry.</a:t>
            </a:r>
          </a:p>
          <a:p>
            <a:endParaRPr lang="en-GB" baseline="0" dirty="0" smtClean="0"/>
          </a:p>
          <a:p>
            <a:r>
              <a:rPr lang="en-US" sz="1200" b="0" i="0" u="none" strike="noStrike" kern="1200" baseline="0" dirty="0" smtClean="0">
                <a:solidFill>
                  <a:schemeClr val="tx1"/>
                </a:solidFill>
                <a:latin typeface="+mn-lt"/>
                <a:ea typeface="+mn-ea"/>
                <a:cs typeface="+mn-cs"/>
              </a:rPr>
              <a:t>For the purposes</a:t>
            </a:r>
            <a:r>
              <a:rPr lang="en-US" sz="1200" b="0" i="0" u="none" strike="noStrike" kern="1200" dirty="0" smtClean="0">
                <a:solidFill>
                  <a:schemeClr val="tx1"/>
                </a:solidFill>
                <a:latin typeface="+mn-lt"/>
                <a:ea typeface="+mn-ea"/>
                <a:cs typeface="+mn-cs"/>
              </a:rPr>
              <a:t> of this paper: </a:t>
            </a:r>
            <a:r>
              <a:rPr lang="en-US" sz="1200" b="0" i="0" u="none" strike="noStrike" kern="1200" baseline="0" dirty="0" smtClean="0">
                <a:solidFill>
                  <a:schemeClr val="tx1"/>
                </a:solidFill>
                <a:latin typeface="+mn-lt"/>
                <a:ea typeface="+mn-ea"/>
                <a:cs typeface="+mn-cs"/>
              </a:rPr>
              <a:t>‘‘Race’ in this sense is not an essential trait of migrants, but rather the socially constructed contingent outcome of processes and practices of exclusion. It is the valorized language through which structured inequalities (measured in </a:t>
            </a:r>
            <a:r>
              <a:rPr lang="en-US" sz="1200" b="0" i="0" u="none" strike="noStrike" kern="1200" baseline="0" dirty="0" err="1" smtClean="0">
                <a:solidFill>
                  <a:schemeClr val="tx1"/>
                </a:solidFill>
                <a:latin typeface="+mn-lt"/>
                <a:ea typeface="+mn-ea"/>
                <a:cs typeface="+mn-cs"/>
              </a:rPr>
              <a:t>labour</a:t>
            </a:r>
            <a:r>
              <a:rPr lang="en-US" sz="1200" b="0" i="0" u="none" strike="noStrike" kern="1200" baseline="0" dirty="0" smtClean="0">
                <a:solidFill>
                  <a:schemeClr val="tx1"/>
                </a:solidFill>
                <a:latin typeface="+mn-lt"/>
                <a:ea typeface="+mn-ea"/>
                <a:cs typeface="+mn-cs"/>
              </a:rPr>
              <a:t> market position, differential access to scarce resources, legal status, and cultural stereotypes) are expressed, maintained, and reproduced. Racialization does not require putative phenotypical or biological difference; it can also make use of (and/or construct) cultural traits as a basis of differentiation’ (Fox et al. 2012: 681).</a:t>
            </a:r>
            <a:endParaRPr lang="en-GB" dirty="0"/>
          </a:p>
        </p:txBody>
      </p:sp>
      <p:sp>
        <p:nvSpPr>
          <p:cNvPr id="4" name="Slide Number Placeholder 3"/>
          <p:cNvSpPr>
            <a:spLocks noGrp="1"/>
          </p:cNvSpPr>
          <p:nvPr>
            <p:ph type="sldNum" sz="quarter" idx="10"/>
          </p:nvPr>
        </p:nvSpPr>
        <p:spPr/>
        <p:txBody>
          <a:bodyPr/>
          <a:lstStyle/>
          <a:p>
            <a:fld id="{BC1C7577-1514-7D46-92E0-8C0A7E540A84}" type="slidenum">
              <a:rPr lang="en-US" smtClean="0"/>
              <a:t>3</a:t>
            </a:fld>
            <a:endParaRPr lang="en-US"/>
          </a:p>
        </p:txBody>
      </p:sp>
    </p:spTree>
    <p:extLst>
      <p:ext uri="{BB962C8B-B14F-4D97-AF65-F5344CB8AC3E}">
        <p14:creationId xmlns:p14="http://schemas.microsoft.com/office/powerpoint/2010/main" val="1180810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30</a:t>
            </a:fld>
            <a:endParaRPr lang="en-US"/>
          </a:p>
        </p:txBody>
      </p:sp>
    </p:spTree>
    <p:extLst>
      <p:ext uri="{BB962C8B-B14F-4D97-AF65-F5344CB8AC3E}">
        <p14:creationId xmlns:p14="http://schemas.microsoft.com/office/powerpoint/2010/main" val="1141462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(fear / anxiety about how they will respond)</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31</a:t>
            </a:fld>
            <a:endParaRPr lang="en-US"/>
          </a:p>
        </p:txBody>
      </p:sp>
    </p:spTree>
    <p:extLst>
      <p:ext uri="{BB962C8B-B14F-4D97-AF65-F5344CB8AC3E}">
        <p14:creationId xmlns:p14="http://schemas.microsoft.com/office/powerpoint/2010/main" val="306007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32</a:t>
            </a:fld>
            <a:endParaRPr lang="en-US"/>
          </a:p>
        </p:txBody>
      </p:sp>
    </p:spTree>
    <p:extLst>
      <p:ext uri="{BB962C8B-B14F-4D97-AF65-F5344CB8AC3E}">
        <p14:creationId xmlns:p14="http://schemas.microsoft.com/office/powerpoint/2010/main" val="1644838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33</a:t>
            </a:fld>
            <a:endParaRPr lang="en-US"/>
          </a:p>
        </p:txBody>
      </p:sp>
    </p:spTree>
    <p:extLst>
      <p:ext uri="{BB962C8B-B14F-4D97-AF65-F5344CB8AC3E}">
        <p14:creationId xmlns:p14="http://schemas.microsoft.com/office/powerpoint/2010/main" val="2092073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34</a:t>
            </a:fld>
            <a:endParaRPr lang="en-US"/>
          </a:p>
        </p:txBody>
      </p:sp>
    </p:spTree>
    <p:extLst>
      <p:ext uri="{BB962C8B-B14F-4D97-AF65-F5344CB8AC3E}">
        <p14:creationId xmlns:p14="http://schemas.microsoft.com/office/powerpoint/2010/main" val="1015440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35</a:t>
            </a:fld>
            <a:endParaRPr lang="en-US"/>
          </a:p>
        </p:txBody>
      </p:sp>
    </p:spTree>
    <p:extLst>
      <p:ext uri="{BB962C8B-B14F-4D97-AF65-F5344CB8AC3E}">
        <p14:creationId xmlns:p14="http://schemas.microsoft.com/office/powerpoint/2010/main" val="679630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36</a:t>
            </a:fld>
            <a:endParaRPr lang="en-US"/>
          </a:p>
        </p:txBody>
      </p:sp>
    </p:spTree>
    <p:extLst>
      <p:ext uri="{BB962C8B-B14F-4D97-AF65-F5344CB8AC3E}">
        <p14:creationId xmlns:p14="http://schemas.microsoft.com/office/powerpoint/2010/main" val="984457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37</a:t>
            </a:fld>
            <a:endParaRPr lang="en-US"/>
          </a:p>
        </p:txBody>
      </p:sp>
    </p:spTree>
    <p:extLst>
      <p:ext uri="{BB962C8B-B14F-4D97-AF65-F5344CB8AC3E}">
        <p14:creationId xmlns:p14="http://schemas.microsoft.com/office/powerpoint/2010/main" val="1327632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38</a:t>
            </a:fld>
            <a:endParaRPr lang="en-US"/>
          </a:p>
        </p:txBody>
      </p:sp>
    </p:spTree>
    <p:extLst>
      <p:ext uri="{BB962C8B-B14F-4D97-AF65-F5344CB8AC3E}">
        <p14:creationId xmlns:p14="http://schemas.microsoft.com/office/powerpoint/2010/main" val="1921396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39</a:t>
            </a:fld>
            <a:endParaRPr lang="en-US"/>
          </a:p>
        </p:txBody>
      </p:sp>
    </p:spTree>
    <p:extLst>
      <p:ext uri="{BB962C8B-B14F-4D97-AF65-F5344CB8AC3E}">
        <p14:creationId xmlns:p14="http://schemas.microsoft.com/office/powerpoint/2010/main" val="198309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media has been an important tool for the reporting of abuse and also of collective responses to these forms of hate crime.</a:t>
            </a:r>
          </a:p>
          <a:p>
            <a:r>
              <a:rPr lang="en-US" dirty="0" smtClean="0"/>
              <a:t>However, conversely it has also provided an outlet for hate crime.</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4</a:t>
            </a:fld>
            <a:endParaRPr lang="en-US"/>
          </a:p>
        </p:txBody>
      </p:sp>
    </p:spTree>
    <p:extLst>
      <p:ext uri="{BB962C8B-B14F-4D97-AF65-F5344CB8AC3E}">
        <p14:creationId xmlns:p14="http://schemas.microsoft.com/office/powerpoint/2010/main" val="1203638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40</a:t>
            </a:fld>
            <a:endParaRPr lang="en-US"/>
          </a:p>
        </p:txBody>
      </p:sp>
    </p:spTree>
    <p:extLst>
      <p:ext uri="{BB962C8B-B14F-4D97-AF65-F5344CB8AC3E}">
        <p14:creationId xmlns:p14="http://schemas.microsoft.com/office/powerpoint/2010/main" val="945083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41</a:t>
            </a:fld>
            <a:endParaRPr lang="en-US"/>
          </a:p>
        </p:txBody>
      </p:sp>
    </p:spTree>
    <p:extLst>
      <p:ext uri="{BB962C8B-B14F-4D97-AF65-F5344CB8AC3E}">
        <p14:creationId xmlns:p14="http://schemas.microsoft.com/office/powerpoint/2010/main" val="686114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42</a:t>
            </a:fld>
            <a:endParaRPr lang="en-US"/>
          </a:p>
        </p:txBody>
      </p:sp>
    </p:spTree>
    <p:extLst>
      <p:ext uri="{BB962C8B-B14F-4D97-AF65-F5344CB8AC3E}">
        <p14:creationId xmlns:p14="http://schemas.microsoft.com/office/powerpoint/2010/main" val="696102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43</a:t>
            </a:fld>
            <a:endParaRPr lang="en-US"/>
          </a:p>
        </p:txBody>
      </p:sp>
    </p:spTree>
    <p:extLst>
      <p:ext uri="{BB962C8B-B14F-4D97-AF65-F5344CB8AC3E}">
        <p14:creationId xmlns:p14="http://schemas.microsoft.com/office/powerpoint/2010/main" val="1393615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How current East European migration to the UK has been racialized in immigration policy and tabloid journalism. The state’s immigration policy exhibits features of institutionalized racism that implicitly invokes shared whiteness as a basis of racialized inclusion. The tabloids, in contrast, tend toward cultural racism in their coverage of these migrations by explicitly invoking cultural difference as a basis of racialized exclusion. Degrees of whiteness that give ‘race’ continued currency as an idiom for making sense of these migrations and the migrants that people them. </a:t>
            </a:r>
            <a:endParaRPr lang="en-US" dirty="0"/>
          </a:p>
        </p:txBody>
      </p:sp>
      <p:sp>
        <p:nvSpPr>
          <p:cNvPr id="4" name="Slide Number Placeholder 3"/>
          <p:cNvSpPr>
            <a:spLocks noGrp="1"/>
          </p:cNvSpPr>
          <p:nvPr>
            <p:ph type="sldNum" sz="quarter" idx="10"/>
          </p:nvPr>
        </p:nvSpPr>
        <p:spPr/>
        <p:txBody>
          <a:bodyPr/>
          <a:lstStyle/>
          <a:p>
            <a:fld id="{BC1C7577-1514-7D46-92E0-8C0A7E540A84}" type="slidenum">
              <a:rPr lang="en-US" smtClean="0"/>
              <a:t>44</a:t>
            </a:fld>
            <a:endParaRPr lang="en-US"/>
          </a:p>
        </p:txBody>
      </p:sp>
    </p:spTree>
    <p:extLst>
      <p:ext uri="{BB962C8B-B14F-4D97-AF65-F5344CB8AC3E}">
        <p14:creationId xmlns:p14="http://schemas.microsoft.com/office/powerpoint/2010/main" val="604596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45</a:t>
            </a:fld>
            <a:endParaRPr lang="en-US"/>
          </a:p>
        </p:txBody>
      </p:sp>
    </p:spTree>
    <p:extLst>
      <p:ext uri="{BB962C8B-B14F-4D97-AF65-F5344CB8AC3E}">
        <p14:creationId xmlns:p14="http://schemas.microsoft.com/office/powerpoint/2010/main" val="1969337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46</a:t>
            </a:fld>
            <a:endParaRPr lang="en-US"/>
          </a:p>
        </p:txBody>
      </p:sp>
    </p:spTree>
    <p:extLst>
      <p:ext uri="{BB962C8B-B14F-4D97-AF65-F5344CB8AC3E}">
        <p14:creationId xmlns:p14="http://schemas.microsoft.com/office/powerpoint/2010/main" val="1310483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47</a:t>
            </a:fld>
            <a:endParaRPr lang="en-US"/>
          </a:p>
        </p:txBody>
      </p:sp>
    </p:spTree>
    <p:extLst>
      <p:ext uri="{BB962C8B-B14F-4D97-AF65-F5344CB8AC3E}">
        <p14:creationId xmlns:p14="http://schemas.microsoft.com/office/powerpoint/2010/main" val="1222737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48</a:t>
            </a:fld>
            <a:endParaRPr lang="en-US"/>
          </a:p>
        </p:txBody>
      </p:sp>
    </p:spTree>
    <p:extLst>
      <p:ext uri="{BB962C8B-B14F-4D97-AF65-F5344CB8AC3E}">
        <p14:creationId xmlns:p14="http://schemas.microsoft.com/office/powerpoint/2010/main" val="56246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5</a:t>
            </a:fld>
            <a:endParaRPr lang="en-US"/>
          </a:p>
        </p:txBody>
      </p:sp>
    </p:spTree>
    <p:extLst>
      <p:ext uri="{BB962C8B-B14F-4D97-AF65-F5344CB8AC3E}">
        <p14:creationId xmlns:p14="http://schemas.microsoft.com/office/powerpoint/2010/main" val="80097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6</a:t>
            </a:fld>
            <a:endParaRPr lang="en-US"/>
          </a:p>
        </p:txBody>
      </p:sp>
    </p:spTree>
    <p:extLst>
      <p:ext uri="{BB962C8B-B14F-4D97-AF65-F5344CB8AC3E}">
        <p14:creationId xmlns:p14="http://schemas.microsoft.com/office/powerpoint/2010/main" val="13023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Lincolnshire has about</a:t>
            </a:r>
            <a:r>
              <a:rPr lang="en-GB" sz="1200" b="0" i="0" kern="1200" baseline="0" dirty="0" smtClean="0">
                <a:solidFill>
                  <a:schemeClr val="tx1"/>
                </a:solidFill>
                <a:effectLst/>
                <a:latin typeface="+mn-lt"/>
                <a:ea typeface="+mn-ea"/>
                <a:cs typeface="+mn-cs"/>
              </a:rPr>
              <a:t> 3% population of people from EU countries </a:t>
            </a:r>
            <a:r>
              <a:rPr lang="en-GB" sz="1200" b="0" i="0" kern="1200" baseline="0" dirty="0" err="1" smtClean="0">
                <a:solidFill>
                  <a:schemeClr val="tx1"/>
                </a:solidFill>
                <a:effectLst/>
                <a:latin typeface="+mn-lt"/>
                <a:ea typeface="+mn-ea"/>
                <a:cs typeface="+mn-cs"/>
              </a:rPr>
              <a:t>acceeded</a:t>
            </a:r>
            <a:r>
              <a:rPr lang="en-GB" sz="1200" b="0" i="0" kern="1200" baseline="0" dirty="0" smtClean="0">
                <a:solidFill>
                  <a:schemeClr val="tx1"/>
                </a:solidFill>
                <a:effectLst/>
                <a:latin typeface="+mn-lt"/>
                <a:ea typeface="+mn-ea"/>
                <a:cs typeface="+mn-cs"/>
              </a:rPr>
              <a:t> to the UK between 2001-2011.</a:t>
            </a:r>
          </a:p>
          <a:p>
            <a:r>
              <a:rPr lang="en-GB" sz="1200" b="0" i="0" kern="1200" baseline="0" dirty="0" smtClean="0">
                <a:solidFill>
                  <a:schemeClr val="tx1"/>
                </a:solidFill>
                <a:effectLst/>
                <a:latin typeface="+mn-lt"/>
                <a:ea typeface="+mn-ea"/>
                <a:cs typeface="+mn-cs"/>
              </a:rPr>
              <a:t>The England average is 2.4%.</a:t>
            </a:r>
          </a:p>
          <a:p>
            <a:r>
              <a:rPr lang="en-GB" sz="1200" b="0" i="0" kern="1200" baseline="0" dirty="0" smtClean="0">
                <a:solidFill>
                  <a:schemeClr val="tx1"/>
                </a:solidFill>
                <a:effectLst/>
                <a:latin typeface="+mn-lt"/>
                <a:ea typeface="+mn-ea"/>
                <a:cs typeface="+mn-cs"/>
              </a:rPr>
              <a:t>Boston is 10.6%.</a:t>
            </a:r>
            <a:endParaRPr lang="en-GB" sz="1200" b="0" i="0" kern="1200" dirty="0" smtClean="0">
              <a:solidFill>
                <a:schemeClr val="tx1"/>
              </a:solidFill>
              <a:effectLst/>
              <a:latin typeface="+mn-lt"/>
              <a:ea typeface="+mn-ea"/>
              <a:cs typeface="+mn-cs"/>
            </a:endParaRP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According to the 2011 Census, Boston is now home to a higher proportion of eastern European immigrants than anywhere else in England and Wales: 10.6 per cent of the town’s population of 65,000 comes from one of the “new” EU countries such as Poland, Lithuania, Latvia or Romania.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South Holland has seen the third-biggest proportional increase, at 224.6%.</a:t>
            </a:r>
          </a:p>
          <a:p>
            <a:endParaRPr lang="en-GB" dirty="0"/>
          </a:p>
          <a:p>
            <a:r>
              <a:rPr lang="en-GB" dirty="0" smtClean="0"/>
              <a:t>[Remember to play video which focuses on attitudes to the vote and immigration before the referendum].</a:t>
            </a:r>
          </a:p>
        </p:txBody>
      </p:sp>
      <p:sp>
        <p:nvSpPr>
          <p:cNvPr id="4" name="Slide Number Placeholder 3"/>
          <p:cNvSpPr>
            <a:spLocks noGrp="1"/>
          </p:cNvSpPr>
          <p:nvPr>
            <p:ph type="sldNum" sz="quarter" idx="10"/>
          </p:nvPr>
        </p:nvSpPr>
        <p:spPr/>
        <p:txBody>
          <a:bodyPr/>
          <a:lstStyle/>
          <a:p>
            <a:fld id="{BC1C7577-1514-7D46-92E0-8C0A7E540A84}" type="slidenum">
              <a:rPr lang="en-US" smtClean="0"/>
              <a:t>7</a:t>
            </a:fld>
            <a:endParaRPr lang="en-US"/>
          </a:p>
        </p:txBody>
      </p:sp>
    </p:spTree>
    <p:extLst>
      <p:ext uri="{BB962C8B-B14F-4D97-AF65-F5344CB8AC3E}">
        <p14:creationId xmlns:p14="http://schemas.microsoft.com/office/powerpoint/2010/main" val="119238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t>Previous research has shown that those areas with the least direct experience of immigration</a:t>
            </a:r>
            <a:r>
              <a:rPr lang="en-GB" sz="1200" baseline="0" dirty="0" smtClean="0"/>
              <a:t> tend to have the highest anti-immigration sentiment. Idea is that areas who experience immigration tend to assimilate together and thus real lived experience reduces anti-immigration feeling. </a:t>
            </a:r>
          </a:p>
          <a:p>
            <a:endParaRPr lang="en-GB" sz="1200" baseline="0" dirty="0" smtClean="0"/>
          </a:p>
          <a:p>
            <a:r>
              <a:rPr lang="en-GB" sz="1200" dirty="0" smtClean="0"/>
              <a:t>This outcome</a:t>
            </a:r>
            <a:r>
              <a:rPr lang="en-GB" sz="1200" baseline="0" dirty="0" smtClean="0"/>
              <a:t> was also demonstrated with the Brexit vote, with the areas of highest migration having the lowest leave vote and vice versa, except for Boston</a:t>
            </a:r>
            <a:r>
              <a:rPr lang="en-GB" dirty="0"/>
              <a:t> </a:t>
            </a:r>
            <a:r>
              <a:rPr lang="en-GB" dirty="0" smtClean="0"/>
              <a:t>which</a:t>
            </a:r>
            <a:r>
              <a:rPr lang="en-GB" sz="1200" dirty="0" smtClean="0"/>
              <a:t> is an example of an outlier.</a:t>
            </a:r>
          </a:p>
          <a:p>
            <a:endParaRPr lang="en-GB" dirty="0"/>
          </a:p>
          <a:p>
            <a:r>
              <a:rPr lang="en-GB" sz="1200" dirty="0" smtClean="0"/>
              <a:t>Residents born outside the UK accounted for 15.2% of the population, above the national average, while 75.6% voted to </a:t>
            </a:r>
            <a:r>
              <a:rPr lang="en-GB" dirty="0" smtClean="0"/>
              <a:t>l</a:t>
            </a:r>
            <a:r>
              <a:rPr lang="en-GB" sz="1200" dirty="0" smtClean="0"/>
              <a:t>eave (Lawton and </a:t>
            </a:r>
            <a:r>
              <a:rPr lang="en-GB" sz="1200" dirty="0" err="1" smtClean="0"/>
              <a:t>Ackrill</a:t>
            </a:r>
            <a:r>
              <a:rPr lang="en-GB" sz="1200" dirty="0" smtClean="0"/>
              <a:t>, 2016)</a:t>
            </a:r>
            <a:r>
              <a:rPr lang="en-US" sz="1200" dirty="0" smtClean="0"/>
              <a:t>.</a:t>
            </a:r>
            <a:endParaRPr lang="en-GB" sz="1200" dirty="0" smtClean="0"/>
          </a:p>
        </p:txBody>
      </p:sp>
      <p:sp>
        <p:nvSpPr>
          <p:cNvPr id="4" name="Slide Number Placeholder 3"/>
          <p:cNvSpPr>
            <a:spLocks noGrp="1"/>
          </p:cNvSpPr>
          <p:nvPr>
            <p:ph type="sldNum" sz="quarter" idx="10"/>
          </p:nvPr>
        </p:nvSpPr>
        <p:spPr/>
        <p:txBody>
          <a:bodyPr/>
          <a:lstStyle/>
          <a:p>
            <a:fld id="{BC1C7577-1514-7D46-92E0-8C0A7E540A84}" type="slidenum">
              <a:rPr lang="en-US" smtClean="0"/>
              <a:t>8</a:t>
            </a:fld>
            <a:endParaRPr lang="en-US"/>
          </a:p>
        </p:txBody>
      </p:sp>
    </p:spTree>
    <p:extLst>
      <p:ext uri="{BB962C8B-B14F-4D97-AF65-F5344CB8AC3E}">
        <p14:creationId xmlns:p14="http://schemas.microsoft.com/office/powerpoint/2010/main" val="23692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1C7577-1514-7D46-92E0-8C0A7E540A84}" type="slidenum">
              <a:rPr lang="en-US" smtClean="0"/>
              <a:t>9</a:t>
            </a:fld>
            <a:endParaRPr lang="en-US"/>
          </a:p>
        </p:txBody>
      </p:sp>
    </p:spTree>
    <p:extLst>
      <p:ext uri="{BB962C8B-B14F-4D97-AF65-F5344CB8AC3E}">
        <p14:creationId xmlns:p14="http://schemas.microsoft.com/office/powerpoint/2010/main" val="473061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file://localhost/Users/paulatki/Desktop/2015%20LU%20Logos/PRINT/LU/png/For%20use%20on%20A4/LU_A4_WHITE.png" TargetMode="External"/><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1680" y="1988840"/>
            <a:ext cx="5472608" cy="1920213"/>
          </a:xfrm>
        </p:spPr>
        <p:txBody>
          <a:bodyPr>
            <a:noAutofit/>
          </a:bodyPr>
          <a:lstStyle>
            <a:lvl1pPr algn="ctr">
              <a:defRPr sz="4800">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691680" y="4270243"/>
            <a:ext cx="5472608" cy="982960"/>
          </a:xfrm>
        </p:spPr>
        <p:txBody>
          <a:bodyPr>
            <a:noAutofit/>
          </a:bodyPr>
          <a:lstStyle>
            <a:lvl1pPr marL="0" indent="0" algn="ctr">
              <a:buNone/>
              <a:defRPr sz="28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BDC91E08-53F6-4B30-8521-A8FFEF1ADBB8}" type="datetimeFigureOut">
              <a:rPr lang="en-GB" smtClean="0"/>
              <a:t>28/03/2017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330618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BDC91E08-53F6-4B30-8521-A8FFEF1ADBB8}" type="datetimeFigureOut">
              <a:rPr lang="en-GB" smtClean="0"/>
              <a:t>28/03/2017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2748837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411074"/>
            <a:ext cx="7772400" cy="1362075"/>
          </a:xfrm>
        </p:spPr>
        <p:txBody>
          <a:bodyPr anchor="t">
            <a:noAutofit/>
          </a:bodyPr>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170080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C91E08-53F6-4B30-8521-A8FFEF1ADBB8}" type="datetimeFigureOut">
              <a:rPr lang="en-GB" smtClean="0"/>
              <a:t>28/03/2017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90428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DC91E08-53F6-4B30-8521-A8FFEF1ADBB8}" type="datetimeFigureOut">
              <a:rPr lang="en-GB" smtClean="0"/>
              <a:t>28/03/2017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422536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2"/>
            <a:ext cx="5482952" cy="42290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084168" y="1604798"/>
            <a:ext cx="2602632" cy="3648405"/>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GB" dirty="0"/>
          </a:p>
        </p:txBody>
      </p:sp>
      <p:sp>
        <p:nvSpPr>
          <p:cNvPr id="5" name="Date Placeholder 4"/>
          <p:cNvSpPr>
            <a:spLocks noGrp="1"/>
          </p:cNvSpPr>
          <p:nvPr>
            <p:ph type="dt" sz="half" idx="10"/>
          </p:nvPr>
        </p:nvSpPr>
        <p:spPr/>
        <p:txBody>
          <a:bodyPr/>
          <a:lstStyle/>
          <a:p>
            <a:fld id="{BDC91E08-53F6-4B30-8521-A8FFEF1ADBB8}" type="datetimeFigureOut">
              <a:rPr lang="en-GB" smtClean="0"/>
              <a:t>28/03/2017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395245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91E08-53F6-4B30-8521-A8FFEF1ADBB8}" type="datetimeFigureOut">
              <a:rPr lang="en-GB" smtClean="0"/>
              <a:t>28/03/2017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605555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dirty="0"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3659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BDC91E08-53F6-4B30-8521-A8FFEF1ADBB8}" type="datetimeFigureOut">
              <a:rPr lang="en-GB" smtClean="0"/>
              <a:t>28/03/2017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97383A-60EC-4720-B4F7-3F8B7072D89A}" type="slidenum">
              <a:rPr lang="en-GB" smtClean="0"/>
              <a:t>‹#›</a:t>
            </a:fld>
            <a:endParaRPr lang="en-GB"/>
          </a:p>
        </p:txBody>
      </p:sp>
    </p:spTree>
    <p:extLst>
      <p:ext uri="{BB962C8B-B14F-4D97-AF65-F5344CB8AC3E}">
        <p14:creationId xmlns:p14="http://schemas.microsoft.com/office/powerpoint/2010/main" val="156547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s_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22313" y="5985491"/>
            <a:ext cx="7772400" cy="362531"/>
          </a:xfrm>
        </p:spPr>
        <p:txBody>
          <a:bodyPr anchor="t">
            <a:normAutofit/>
          </a:bodyPr>
          <a:lstStyle>
            <a:lvl1pPr marL="0" indent="0" algn="ctr">
              <a:lnSpc>
                <a:spcPct val="80000"/>
              </a:lnSpc>
              <a:buNone/>
              <a:defRPr sz="2000" spc="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Inspiring Winners since 1909</a:t>
            </a:r>
          </a:p>
        </p:txBody>
      </p:sp>
      <p:sp>
        <p:nvSpPr>
          <p:cNvPr id="6" name="Text Placeholder 2"/>
          <p:cNvSpPr>
            <a:spLocks noGrp="1"/>
          </p:cNvSpPr>
          <p:nvPr>
            <p:ph type="body" idx="10" hasCustomPrompt="1"/>
          </p:nvPr>
        </p:nvSpPr>
        <p:spPr>
          <a:xfrm>
            <a:off x="722313" y="1502547"/>
            <a:ext cx="7772400" cy="2286443"/>
          </a:xfrm>
        </p:spPr>
        <p:txBody>
          <a:bodyPr anchor="t">
            <a:noAutofit/>
          </a:bodyPr>
          <a:lstStyle>
            <a:lvl1pPr marL="0" indent="0" algn="ctr">
              <a:lnSpc>
                <a:spcPct val="80000"/>
              </a:lnSpc>
              <a:buNone/>
              <a:defRPr sz="3600" b="1" spc="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Thank you!</a:t>
            </a:r>
          </a:p>
        </p:txBody>
      </p:sp>
      <p:pic>
        <p:nvPicPr>
          <p:cNvPr id="8" name="LU_A4_WHITE.png" descr="/Users/paulatki/Desktop/2015 LU Logos/PRINT/LU/png/For use on A4/LU_A4_WHITE.png"/>
          <p:cNvPicPr>
            <a:picLocks noChangeAspect="1"/>
          </p:cNvPicPr>
          <p:nvPr userDrawn="1"/>
        </p:nvPicPr>
        <p:blipFill>
          <a:blip r:embed="rId3" r:link="rId4" cstate="print">
            <a:extLst>
              <a:ext uri="{28A0092B-C50C-407E-A947-70E740481C1C}">
                <a14:useLocalDpi xmlns:a14="http://schemas.microsoft.com/office/drawing/2010/main" val="0"/>
              </a:ext>
            </a:extLst>
          </a:blip>
          <a:stretch>
            <a:fillRect/>
          </a:stretch>
        </p:blipFill>
        <p:spPr>
          <a:xfrm>
            <a:off x="3203445" y="4846973"/>
            <a:ext cx="2737110" cy="987554"/>
          </a:xfrm>
          <a:prstGeom prst="rect">
            <a:avLst/>
          </a:prstGeom>
        </p:spPr>
      </p:pic>
    </p:spTree>
    <p:extLst>
      <p:ext uri="{BB962C8B-B14F-4D97-AF65-F5344CB8AC3E}">
        <p14:creationId xmlns:p14="http://schemas.microsoft.com/office/powerpoint/2010/main" val="14430467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2"/>
            <a:ext cx="8229600" cy="422906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91E08-53F6-4B30-8521-A8FFEF1ADBB8}" type="datetimeFigureOut">
              <a:rPr lang="en-GB" smtClean="0"/>
              <a:t>28/03/2017</a:t>
            </a:fld>
            <a:endParaRPr lang="en-GB"/>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7383A-60EC-4720-B4F7-3F8B7072D89A}" type="slidenum">
              <a:rPr lang="en-GB" smtClean="0"/>
              <a:t>‹#›</a:t>
            </a:fld>
            <a:endParaRPr lang="en-GB"/>
          </a:p>
        </p:txBody>
      </p:sp>
    </p:spTree>
    <p:extLst>
      <p:ext uri="{BB962C8B-B14F-4D97-AF65-F5344CB8AC3E}">
        <p14:creationId xmlns:p14="http://schemas.microsoft.com/office/powerpoint/2010/main" val="30015070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7" r:id="rId6"/>
    <p:sldLayoutId id="2147483669" r:id="rId7"/>
    <p:sldLayoutId id="2147483673" r:id="rId8"/>
  </p:sldLayoutIdLst>
  <p:txStyles>
    <p:titleStyle>
      <a:lvl1pPr algn="l" defTabSz="914400" rtl="0" eaLnBrk="1" latinLnBrk="0" hangingPunct="1">
        <a:spcBef>
          <a:spcPct val="0"/>
        </a:spcBef>
        <a:buNone/>
        <a:defRPr sz="4000" b="1" kern="1200">
          <a:solidFill>
            <a:srgbClr val="330066"/>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k.lumsden@lboro.ac.u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www.bbc.com/news/uk-politics-eu-referendum-36616740" TargetMode="External"/><Relationship Id="rId4" Type="http://schemas.openxmlformats.org/officeDocument/2006/relationships/hyperlink" Target="https://www.theguardian.com/science/brain-flapping/2013/nov/04/immigration-is-essential-science" TargetMode="External"/><Relationship Id="rId5" Type="http://schemas.openxmlformats.org/officeDocument/2006/relationships/hyperlink" Target="http://www.newstatesman.com/politics/uk/2016/07/view-brexitland-boston-town-voted-strongest-leave-eu" TargetMode="External"/><Relationship Id="rId6" Type="http://schemas.openxmlformats.org/officeDocument/2006/relationships/hyperlink" Target="http://www.surrey.ac.uk/Arts/Cronem/polish/Odyssean_Reffuges_Migrants_and_Power.pdf"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hyperlink" Target="https://www.gov.uk/government/statistics/hate-crime-england-and-wales-2015-to-2016" TargetMode="External"/><Relationship Id="rId4" Type="http://schemas.openxmlformats.org/officeDocument/2006/relationships/hyperlink" Target="https://www.theguardian.com/politics/2016/jun/26/racist-incidents-feared-to-be-linked-to-brexit-result-reported-in-england-and-wales" TargetMode="External"/><Relationship Id="rId5" Type="http://schemas.openxmlformats.org/officeDocument/2006/relationships/hyperlink" Target="https://www.opensocietyfoundations.org/voices/how-uk-politicians-laid-groundwork-brexit-s-hate-crime-surge?platform=hootsuite"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mailto:k.lumsden@lboro.ac.u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edition.cnn.com/videos/business/2016/06/15/boston-england-brexit-vote-dnt-quest.cnn"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764704"/>
            <a:ext cx="6984776" cy="3144349"/>
          </a:xfrm>
        </p:spPr>
        <p:txBody>
          <a:bodyPr/>
          <a:lstStyle/>
          <a:p>
            <a:r>
              <a:rPr lang="en-GB" sz="4400" dirty="0" smtClean="0"/>
              <a:t>EU Migrants’ Experiences of Hate Crime Post-Brexit Vote</a:t>
            </a:r>
            <a:endParaRPr lang="en-GB" sz="3200" dirty="0"/>
          </a:p>
        </p:txBody>
      </p:sp>
      <p:sp>
        <p:nvSpPr>
          <p:cNvPr id="3" name="Subtitle 2"/>
          <p:cNvSpPr>
            <a:spLocks noGrp="1"/>
          </p:cNvSpPr>
          <p:nvPr>
            <p:ph type="subTitle" idx="1"/>
          </p:nvPr>
        </p:nvSpPr>
        <p:spPr/>
        <p:txBody>
          <a:bodyPr/>
          <a:lstStyle/>
          <a:p>
            <a:r>
              <a:rPr lang="en-GB" dirty="0" smtClean="0"/>
              <a:t>Dr Karen Lumsden </a:t>
            </a:r>
          </a:p>
          <a:p>
            <a:r>
              <a:rPr lang="en-GB" dirty="0" smtClean="0">
                <a:hlinkClick r:id="rId3"/>
              </a:rPr>
              <a:t>k.lumsden@lboro.ac.uk</a:t>
            </a:r>
            <a:endParaRPr lang="en-GB" dirty="0" smtClean="0"/>
          </a:p>
          <a:p>
            <a:r>
              <a:rPr lang="en-GB" i="1" dirty="0" smtClean="0"/>
              <a:t>@karenlumsden2</a:t>
            </a:r>
          </a:p>
        </p:txBody>
      </p:sp>
    </p:spTree>
    <p:extLst>
      <p:ext uri="{BB962C8B-B14F-4D97-AF65-F5344CB8AC3E}">
        <p14:creationId xmlns:p14="http://schemas.microsoft.com/office/powerpoint/2010/main" val="1762933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Hate Crime </a:t>
            </a:r>
            <a:r>
              <a:rPr lang="en-US" dirty="0"/>
              <a:t>R</a:t>
            </a:r>
            <a:r>
              <a:rPr lang="en-US" dirty="0" smtClean="0"/>
              <a:t>ecorded by the Police in the East Midlands 2011-2016</a:t>
            </a:r>
            <a:endParaRPr lang="en-US"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600" y="1556792"/>
            <a:ext cx="7416824"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77110" y="5445224"/>
            <a:ext cx="3053080" cy="369332"/>
          </a:xfrm>
          <a:prstGeom prst="rect">
            <a:avLst/>
          </a:prstGeom>
          <a:noFill/>
        </p:spPr>
        <p:txBody>
          <a:bodyPr wrap="none" rtlCol="0">
            <a:spAutoFit/>
          </a:bodyPr>
          <a:lstStyle/>
          <a:p>
            <a:r>
              <a:rPr lang="en-US" dirty="0" smtClean="0"/>
              <a:t>Source: Home Office (2016)</a:t>
            </a:r>
            <a:endParaRPr lang="en-US" dirty="0"/>
          </a:p>
        </p:txBody>
      </p:sp>
    </p:spTree>
    <p:extLst>
      <p:ext uri="{BB962C8B-B14F-4D97-AF65-F5344CB8AC3E}">
        <p14:creationId xmlns:p14="http://schemas.microsoft.com/office/powerpoint/2010/main" val="1153075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normAutofit/>
          </a:bodyPr>
          <a:lstStyle/>
          <a:p>
            <a:r>
              <a:rPr lang="en-US" smtClean="0"/>
              <a:t>Qualitative </a:t>
            </a:r>
            <a:r>
              <a:rPr lang="en-US" dirty="0" smtClean="0"/>
              <a:t>semi-structured </a:t>
            </a:r>
            <a:r>
              <a:rPr lang="en-US" smtClean="0"/>
              <a:t>interviews </a:t>
            </a:r>
            <a:r>
              <a:rPr lang="en-US" smtClean="0"/>
              <a:t>with </a:t>
            </a:r>
            <a:r>
              <a:rPr lang="en-US" dirty="0" smtClean="0"/>
              <a:t>EU migrants residing in Lincoln or Boston.</a:t>
            </a:r>
          </a:p>
          <a:p>
            <a:r>
              <a:rPr lang="en-US" dirty="0" smtClean="0"/>
              <a:t>Access via a local hate crime police officer and community groups (purposive and snowball sampling).</a:t>
            </a:r>
          </a:p>
          <a:p>
            <a:r>
              <a:rPr lang="en-US" dirty="0" smtClean="0"/>
              <a:t>Thematic analysis of data.</a:t>
            </a:r>
          </a:p>
          <a:p>
            <a:r>
              <a:rPr lang="en-US" dirty="0" smtClean="0"/>
              <a:t>EU migrants from countries including Poland, Czech Republic and Hungary.</a:t>
            </a:r>
          </a:p>
        </p:txBody>
      </p:sp>
    </p:spTree>
    <p:extLst>
      <p:ext uri="{BB962C8B-B14F-4D97-AF65-F5344CB8AC3E}">
        <p14:creationId xmlns:p14="http://schemas.microsoft.com/office/powerpoint/2010/main" val="205475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20" y="188640"/>
            <a:ext cx="8229600" cy="1143000"/>
          </a:xfrm>
        </p:spPr>
        <p:txBody>
          <a:bodyPr/>
          <a:lstStyle/>
          <a:p>
            <a:r>
              <a:rPr lang="en-US" dirty="0" smtClean="0"/>
              <a:t>Hate Crime Studies</a:t>
            </a:r>
            <a:endParaRPr lang="en-US" dirty="0"/>
          </a:p>
        </p:txBody>
      </p:sp>
      <p:sp>
        <p:nvSpPr>
          <p:cNvPr id="3" name="Content Placeholder 2"/>
          <p:cNvSpPr>
            <a:spLocks noGrp="1"/>
          </p:cNvSpPr>
          <p:nvPr>
            <p:ph idx="1"/>
          </p:nvPr>
        </p:nvSpPr>
        <p:spPr>
          <a:xfrm>
            <a:off x="755576" y="1331640"/>
            <a:ext cx="7704856" cy="4689648"/>
          </a:xfrm>
        </p:spPr>
        <p:txBody>
          <a:bodyPr>
            <a:normAutofit fontScale="55000" lnSpcReduction="20000"/>
          </a:bodyPr>
          <a:lstStyle/>
          <a:p>
            <a:r>
              <a:rPr lang="en-GB" dirty="0" smtClean="0"/>
              <a:t>Concept of hate crime now widely utilised with proliferation of hate crime studies from 1980s / 1990s onwards</a:t>
            </a:r>
          </a:p>
          <a:p>
            <a:r>
              <a:rPr lang="en-GB" dirty="0" smtClean="0"/>
              <a:t>Prejudice associated with the victim’s ‘minority status’ (or perceived status) i.e. race, ethnicity, sexuality, colour, religion, gender and disability (Mason 2005)</a:t>
            </a:r>
          </a:p>
          <a:p>
            <a:r>
              <a:rPr lang="en-GB" dirty="0" smtClean="0"/>
              <a:t>For Perry </a:t>
            </a:r>
            <a:r>
              <a:rPr lang="en-GB" dirty="0"/>
              <a:t>(</a:t>
            </a:r>
            <a:r>
              <a:rPr lang="en-GB" dirty="0" smtClean="0"/>
              <a:t>2001: 46) racist hate crime can be explained by a perspective she calls </a:t>
            </a:r>
            <a:r>
              <a:rPr lang="en-GB" i="1" dirty="0" smtClean="0"/>
              <a:t>‘</a:t>
            </a:r>
            <a:r>
              <a:rPr lang="en-GB" i="1" dirty="0"/>
              <a:t>doing </a:t>
            </a:r>
            <a:r>
              <a:rPr lang="en-GB" i="1" dirty="0" smtClean="0"/>
              <a:t>difference’.</a:t>
            </a:r>
          </a:p>
          <a:p>
            <a:r>
              <a:rPr lang="en-GB" i="1" dirty="0" smtClean="0"/>
              <a:t>‘</a:t>
            </a:r>
            <a:r>
              <a:rPr lang="is-IS" i="1" dirty="0" smtClean="0"/>
              <a:t>…h</a:t>
            </a:r>
            <a:r>
              <a:rPr lang="en-GB" i="1" dirty="0" err="1" smtClean="0"/>
              <a:t>egemony</a:t>
            </a:r>
            <a:r>
              <a:rPr lang="en-GB" i="1" dirty="0" smtClean="0"/>
              <a:t> of difference is institutionalised through unequal relations in, amongst others, the sphere of employment, where race discrimination may occur, and the cultural sphere, where the media may depict minority ethnic groups as the dangerous “criminal other”’ </a:t>
            </a:r>
            <a:r>
              <a:rPr lang="en-GB" dirty="0" smtClean="0"/>
              <a:t>(</a:t>
            </a:r>
            <a:r>
              <a:rPr lang="en-GB" dirty="0" err="1" smtClean="0"/>
              <a:t>Wolhuter</a:t>
            </a:r>
            <a:r>
              <a:rPr lang="en-GB" dirty="0" smtClean="0"/>
              <a:t> et al. 2008: 87).</a:t>
            </a:r>
          </a:p>
          <a:p>
            <a:r>
              <a:rPr lang="en-GB" dirty="0" smtClean="0"/>
              <a:t>However power relations are more complex and fragmented in post-</a:t>
            </a:r>
            <a:r>
              <a:rPr lang="en-GB" dirty="0" err="1" smtClean="0"/>
              <a:t>structuralist</a:t>
            </a:r>
            <a:r>
              <a:rPr lang="en-GB" dirty="0" smtClean="0"/>
              <a:t> society (Hopkins Burke and Pollock 2004).</a:t>
            </a:r>
          </a:p>
          <a:p>
            <a:r>
              <a:rPr lang="en-GB" dirty="0" smtClean="0"/>
              <a:t>For Hall (2005) a variety of factors (i.e. psychological and contextual) help explain hate crime:</a:t>
            </a:r>
          </a:p>
          <a:p>
            <a:pPr lvl="1"/>
            <a:r>
              <a:rPr lang="en-GB" dirty="0" smtClean="0"/>
              <a:t>I.e. localised strains such as unemployment and housing shortages</a:t>
            </a:r>
          </a:p>
          <a:p>
            <a:pPr lvl="1"/>
            <a:r>
              <a:rPr lang="en-GB" dirty="0" smtClean="0"/>
              <a:t>Racist hate crime is not an individual phenomenon – offender attitudes rooted in community values</a:t>
            </a:r>
          </a:p>
          <a:p>
            <a:r>
              <a:rPr lang="en-GB" dirty="0" smtClean="0"/>
              <a:t>Recent </a:t>
            </a:r>
            <a:r>
              <a:rPr lang="en-GB" dirty="0"/>
              <a:t>debates </a:t>
            </a:r>
            <a:r>
              <a:rPr lang="en-GB" dirty="0" smtClean="0"/>
              <a:t>concerning </a:t>
            </a:r>
            <a:r>
              <a:rPr lang="en-GB" dirty="0"/>
              <a:t>the </a:t>
            </a:r>
            <a:r>
              <a:rPr lang="en-GB" dirty="0" smtClean="0"/>
              <a:t>definition </a:t>
            </a:r>
            <a:r>
              <a:rPr lang="en-GB" dirty="0"/>
              <a:t>of hate speech, and the relevance of perceived vulnerability and ‘difference’ (</a:t>
            </a:r>
            <a:r>
              <a:rPr lang="en-GB" dirty="0" err="1"/>
              <a:t>Chakraborti</a:t>
            </a:r>
            <a:r>
              <a:rPr lang="en-GB" dirty="0"/>
              <a:t> and Garland 2014; Garland 2010). </a:t>
            </a:r>
            <a:endParaRPr lang="en-GB" dirty="0" smtClean="0"/>
          </a:p>
          <a:p>
            <a:r>
              <a:rPr lang="en-GB" dirty="0" smtClean="0"/>
              <a:t>Research on perpetrators of hate crime – not always strangers to victims (Mason 2005).</a:t>
            </a:r>
          </a:p>
        </p:txBody>
      </p:sp>
    </p:spTree>
    <p:extLst>
      <p:ext uri="{BB962C8B-B14F-4D97-AF65-F5344CB8AC3E}">
        <p14:creationId xmlns:p14="http://schemas.microsoft.com/office/powerpoint/2010/main" val="16677076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Initial Findings – Today </a:t>
            </a:r>
            <a:r>
              <a:rPr lang="en-US" dirty="0"/>
              <a:t>F</a:t>
            </a:r>
            <a:r>
              <a:rPr lang="en-US" dirty="0" smtClean="0"/>
              <a:t>ocus 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Changes in attitudes towards migrants</a:t>
            </a:r>
          </a:p>
          <a:p>
            <a:pPr marL="514350" indent="-514350">
              <a:buFont typeface="+mj-lt"/>
              <a:buAutoNum type="arabicPeriod"/>
            </a:pPr>
            <a:r>
              <a:rPr lang="en-US" dirty="0" smtClean="0"/>
              <a:t>Experiences of hate crime</a:t>
            </a:r>
          </a:p>
          <a:p>
            <a:pPr marL="514350" indent="-514350">
              <a:buFont typeface="+mj-lt"/>
              <a:buAutoNum type="arabicPeriod"/>
            </a:pPr>
            <a:r>
              <a:rPr lang="en-US" dirty="0" smtClean="0"/>
              <a:t>Identity and markers of difference</a:t>
            </a:r>
          </a:p>
          <a:p>
            <a:pPr marL="514350" indent="-514350">
              <a:buFont typeface="+mj-lt"/>
              <a:buAutoNum type="arabicPeriod"/>
            </a:pPr>
            <a:r>
              <a:rPr lang="en-US" dirty="0" smtClean="0"/>
              <a:t>Normalization of racism</a:t>
            </a:r>
          </a:p>
          <a:p>
            <a:pPr marL="514350" indent="-514350">
              <a:buFont typeface="+mj-lt"/>
              <a:buAutoNum type="arabicPeriod"/>
            </a:pPr>
            <a:r>
              <a:rPr lang="en-US" dirty="0" smtClean="0"/>
              <a:t>Impact of the ‘leave’ vote</a:t>
            </a:r>
            <a:endParaRPr lang="en-US" dirty="0"/>
          </a:p>
        </p:txBody>
      </p:sp>
    </p:spTree>
    <p:extLst>
      <p:ext uri="{BB962C8B-B14F-4D97-AF65-F5344CB8AC3E}">
        <p14:creationId xmlns:p14="http://schemas.microsoft.com/office/powerpoint/2010/main" val="1039724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628800"/>
            <a:ext cx="8136904" cy="2448272"/>
          </a:xfrm>
        </p:spPr>
        <p:txBody>
          <a:bodyPr>
            <a:normAutofit/>
          </a:bodyPr>
          <a:lstStyle/>
          <a:p>
            <a:r>
              <a:rPr lang="en-US" dirty="0" smtClean="0"/>
              <a:t>1. Changes in Attitudes </a:t>
            </a:r>
            <a:r>
              <a:rPr lang="en-US" dirty="0"/>
              <a:t>T</a:t>
            </a:r>
            <a:r>
              <a:rPr lang="en-US" dirty="0" smtClean="0"/>
              <a:t>owards Migrants</a:t>
            </a:r>
            <a:endParaRPr lang="en-US" dirty="0"/>
          </a:p>
        </p:txBody>
      </p:sp>
    </p:spTree>
    <p:extLst>
      <p:ext uri="{BB962C8B-B14F-4D97-AF65-F5344CB8AC3E}">
        <p14:creationId xmlns:p14="http://schemas.microsoft.com/office/powerpoint/2010/main" val="216012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2"/>
            <a:ext cx="8229600" cy="1143000"/>
          </a:xfrm>
        </p:spPr>
        <p:txBody>
          <a:bodyPr>
            <a:noAutofit/>
          </a:bodyPr>
          <a:lstStyle/>
          <a:p>
            <a:r>
              <a:rPr lang="en-GB" sz="3600" dirty="0" smtClean="0"/>
              <a:t>Change in Attitudes Post-Recession</a:t>
            </a:r>
            <a:r>
              <a:rPr lang="en-US" sz="3600" dirty="0"/>
              <a:t/>
            </a:r>
            <a:br>
              <a:rPr lang="en-US" sz="3600" dirty="0"/>
            </a:br>
            <a:endParaRPr lang="en-US" sz="3600" dirty="0"/>
          </a:p>
        </p:txBody>
      </p:sp>
      <p:sp>
        <p:nvSpPr>
          <p:cNvPr id="3" name="Content Placeholder 2"/>
          <p:cNvSpPr>
            <a:spLocks noGrp="1"/>
          </p:cNvSpPr>
          <p:nvPr>
            <p:ph idx="1"/>
          </p:nvPr>
        </p:nvSpPr>
        <p:spPr/>
        <p:txBody>
          <a:bodyPr>
            <a:normAutofit fontScale="85000" lnSpcReduction="20000"/>
          </a:bodyPr>
          <a:lstStyle/>
          <a:p>
            <a:pPr marL="0" indent="0">
              <a:buNone/>
            </a:pPr>
            <a:r>
              <a:rPr lang="en-GB" dirty="0" smtClean="0"/>
              <a:t>“I </a:t>
            </a:r>
            <a:r>
              <a:rPr lang="en-GB" dirty="0"/>
              <a:t>was quite lucky that I came across really kind people. </a:t>
            </a:r>
            <a:r>
              <a:rPr lang="en-GB" dirty="0" smtClean="0"/>
              <a:t>But there were always </a:t>
            </a:r>
            <a:r>
              <a:rPr lang="is-IS" dirty="0" smtClean="0"/>
              <a:t>… </a:t>
            </a:r>
            <a:r>
              <a:rPr lang="en-GB" dirty="0" smtClean="0"/>
              <a:t>some, in </a:t>
            </a:r>
            <a:r>
              <a:rPr lang="en-GB" dirty="0"/>
              <a:t>2005, it wasn’t so bad, because </a:t>
            </a:r>
            <a:r>
              <a:rPr lang="is-IS" dirty="0" smtClean="0"/>
              <a:t>… </a:t>
            </a:r>
            <a:r>
              <a:rPr lang="en-GB" dirty="0" smtClean="0"/>
              <a:t>it </a:t>
            </a:r>
            <a:r>
              <a:rPr lang="en-GB" dirty="0"/>
              <a:t>was beginning of the influx so people were </a:t>
            </a:r>
            <a:r>
              <a:rPr lang="is-IS" dirty="0" smtClean="0"/>
              <a:t>… </a:t>
            </a:r>
            <a:r>
              <a:rPr lang="en-GB" dirty="0" smtClean="0"/>
              <a:t>probably </a:t>
            </a:r>
            <a:r>
              <a:rPr lang="en-GB" dirty="0"/>
              <a:t>more curious than annoyed with the </a:t>
            </a:r>
            <a:r>
              <a:rPr lang="en-GB" dirty="0" smtClean="0"/>
              <a:t>numbers </a:t>
            </a:r>
            <a:r>
              <a:rPr lang="is-IS" dirty="0" smtClean="0"/>
              <a:t>…</a:t>
            </a:r>
            <a:r>
              <a:rPr lang="en-GB" dirty="0" smtClean="0"/>
              <a:t> </a:t>
            </a:r>
            <a:r>
              <a:rPr lang="en-GB" dirty="0"/>
              <a:t>there was not so much attention to migrant workers from the media. </a:t>
            </a:r>
            <a:r>
              <a:rPr lang="en-GB" dirty="0" smtClean="0"/>
              <a:t>So </a:t>
            </a:r>
            <a:r>
              <a:rPr lang="en-GB" dirty="0"/>
              <a:t>it was, </a:t>
            </a:r>
            <a:r>
              <a:rPr lang="is-IS" dirty="0" smtClean="0"/>
              <a:t>… </a:t>
            </a:r>
            <a:r>
              <a:rPr lang="en-GB" dirty="0" smtClean="0"/>
              <a:t>seen </a:t>
            </a:r>
            <a:r>
              <a:rPr lang="en-GB" dirty="0"/>
              <a:t>as something positive that people want to come and </a:t>
            </a:r>
            <a:r>
              <a:rPr lang="en-GB" dirty="0" smtClean="0"/>
              <a:t>work </a:t>
            </a:r>
            <a:r>
              <a:rPr lang="is-IS" dirty="0" smtClean="0"/>
              <a:t>… </a:t>
            </a:r>
            <a:r>
              <a:rPr lang="en-GB" dirty="0" smtClean="0"/>
              <a:t>in </a:t>
            </a:r>
            <a:r>
              <a:rPr lang="en-GB" dirty="0"/>
              <a:t>UK. </a:t>
            </a:r>
            <a:r>
              <a:rPr lang="en-GB" dirty="0" smtClean="0"/>
              <a:t>It’s </a:t>
            </a:r>
            <a:r>
              <a:rPr lang="en-GB" dirty="0"/>
              <a:t>all </a:t>
            </a:r>
            <a:r>
              <a:rPr lang="en-GB" dirty="0" smtClean="0"/>
              <a:t>changed </a:t>
            </a:r>
            <a:r>
              <a:rPr lang="is-IS" dirty="0" smtClean="0"/>
              <a:t>… </a:t>
            </a:r>
            <a:r>
              <a:rPr lang="en-GB" dirty="0" smtClean="0"/>
              <a:t>I </a:t>
            </a:r>
            <a:r>
              <a:rPr lang="en-GB" dirty="0"/>
              <a:t>think 2007, or 8, when the </a:t>
            </a:r>
            <a:r>
              <a:rPr lang="en-GB" dirty="0" smtClean="0"/>
              <a:t>recession </a:t>
            </a:r>
            <a:r>
              <a:rPr lang="is-IS" dirty="0" smtClean="0"/>
              <a:t>… </a:t>
            </a:r>
            <a:r>
              <a:rPr lang="en-GB" dirty="0" smtClean="0"/>
              <a:t>came ... </a:t>
            </a:r>
            <a:r>
              <a:rPr lang="en-GB" dirty="0"/>
              <a:t>I had fewer incidents with my sister when we went to </a:t>
            </a:r>
            <a:r>
              <a:rPr lang="en-GB" dirty="0" smtClean="0"/>
              <a:t>town </a:t>
            </a:r>
            <a:r>
              <a:rPr lang="is-IS" dirty="0" smtClean="0"/>
              <a:t>… </a:t>
            </a:r>
            <a:r>
              <a:rPr lang="en-GB" dirty="0" smtClean="0"/>
              <a:t>before</a:t>
            </a:r>
            <a:r>
              <a:rPr lang="en-GB" dirty="0"/>
              <a:t>, 2007 when we went to shops and people, people were rude, </a:t>
            </a:r>
            <a:r>
              <a:rPr lang="en-GB" dirty="0" smtClean="0"/>
              <a:t>but </a:t>
            </a:r>
            <a:r>
              <a:rPr lang="is-IS" dirty="0" smtClean="0"/>
              <a:t>…</a:t>
            </a:r>
            <a:r>
              <a:rPr lang="en-GB" dirty="0" smtClean="0"/>
              <a:t> </a:t>
            </a:r>
            <a:r>
              <a:rPr lang="en-GB" dirty="0"/>
              <a:t>nothing major, there was nothing, you know, really bad</a:t>
            </a:r>
            <a:r>
              <a:rPr lang="en-GB" dirty="0" smtClean="0"/>
              <a:t>.</a:t>
            </a:r>
            <a:r>
              <a:rPr lang="en-US" dirty="0" smtClean="0"/>
              <a:t>”</a:t>
            </a:r>
          </a:p>
          <a:p>
            <a:pPr marL="0" indent="0" algn="r">
              <a:buNone/>
            </a:pPr>
            <a:r>
              <a:rPr lang="en-US" dirty="0" smtClean="0"/>
              <a:t>(Participant 1, female, Polish)</a:t>
            </a:r>
            <a:endParaRPr lang="en-US" dirty="0"/>
          </a:p>
        </p:txBody>
      </p:sp>
    </p:spTree>
    <p:extLst>
      <p:ext uri="{BB962C8B-B14F-4D97-AF65-F5344CB8AC3E}">
        <p14:creationId xmlns:p14="http://schemas.microsoft.com/office/powerpoint/2010/main" val="2118405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Post-</a:t>
            </a:r>
            <a:r>
              <a:rPr lang="en-US" dirty="0"/>
              <a:t>B</a:t>
            </a:r>
            <a:r>
              <a:rPr lang="en-US" dirty="0" smtClean="0"/>
              <a:t>rexit </a:t>
            </a:r>
            <a:r>
              <a:rPr lang="en-US" dirty="0"/>
              <a:t>V</a:t>
            </a:r>
            <a:r>
              <a:rPr lang="en-US" dirty="0" smtClean="0"/>
              <a:t>ote: </a:t>
            </a:r>
            <a:r>
              <a:rPr lang="en-US" i="1" dirty="0" smtClean="0"/>
              <a:t>‘</a:t>
            </a:r>
            <a:r>
              <a:rPr lang="en-US" i="1" dirty="0"/>
              <a:t>a</a:t>
            </a:r>
            <a:r>
              <a:rPr lang="en-US" i="1" dirty="0" smtClean="0"/>
              <a:t>n invisible fog’</a:t>
            </a:r>
            <a:endParaRPr lang="en-US" i="1" dirty="0"/>
          </a:p>
        </p:txBody>
      </p:sp>
      <p:sp>
        <p:nvSpPr>
          <p:cNvPr id="3" name="Content Placeholder 2"/>
          <p:cNvSpPr>
            <a:spLocks noGrp="1"/>
          </p:cNvSpPr>
          <p:nvPr>
            <p:ph idx="1"/>
          </p:nvPr>
        </p:nvSpPr>
        <p:spPr/>
        <p:txBody>
          <a:bodyPr>
            <a:normAutofit fontScale="77500" lnSpcReduction="20000"/>
          </a:bodyPr>
          <a:lstStyle/>
          <a:p>
            <a:pPr marL="0" indent="0">
              <a:buNone/>
            </a:pPr>
            <a:r>
              <a:rPr lang="en-GB" dirty="0" smtClean="0"/>
              <a:t>“ </a:t>
            </a:r>
            <a:r>
              <a:rPr lang="is-IS" dirty="0" smtClean="0"/>
              <a:t>… </a:t>
            </a:r>
            <a:r>
              <a:rPr lang="en-GB" dirty="0" smtClean="0"/>
              <a:t>there </a:t>
            </a:r>
            <a:r>
              <a:rPr lang="en-GB" dirty="0"/>
              <a:t>was some silence, like three, four days of, up to a week, of very strange … how to say it? It was like an invisible fog above the Boston area. </a:t>
            </a:r>
            <a:r>
              <a:rPr lang="en-GB" dirty="0" smtClean="0"/>
              <a:t>People </a:t>
            </a:r>
            <a:r>
              <a:rPr lang="en-GB" dirty="0"/>
              <a:t>were like, thinking, Right, I’ve said to one of the guys that came from (...) the newspaper, don’t know which one there’s that many of them, I told them, and I think it’s pretty good way to explain what I want to say, is, I, people were just, were acting like they’ve had </a:t>
            </a:r>
            <a:r>
              <a:rPr lang="en-GB" dirty="0" smtClean="0"/>
              <a:t>a loaded </a:t>
            </a:r>
            <a:r>
              <a:rPr lang="en-GB" dirty="0"/>
              <a:t>gun in their </a:t>
            </a:r>
            <a:r>
              <a:rPr lang="en-GB" dirty="0" smtClean="0"/>
              <a:t>pocket</a:t>
            </a:r>
            <a:r>
              <a:rPr lang="en-GB" dirty="0"/>
              <a:t> </a:t>
            </a:r>
            <a:r>
              <a:rPr lang="en-GB" dirty="0" smtClean="0"/>
              <a:t>... They </a:t>
            </a:r>
            <a:r>
              <a:rPr lang="en-GB" dirty="0"/>
              <a:t>knew they can make us feel unpleasant, (...) they got a (bad day) (...) actually used, because it was unloaded, but it was shown to us. </a:t>
            </a:r>
            <a:r>
              <a:rPr lang="en-GB" dirty="0" smtClean="0"/>
              <a:t>And</a:t>
            </a:r>
            <a:r>
              <a:rPr lang="en-GB" dirty="0"/>
              <a:t>, mm, is it? </a:t>
            </a:r>
            <a:r>
              <a:rPr lang="en-GB" dirty="0" smtClean="0"/>
              <a:t>Oh </a:t>
            </a:r>
            <a:r>
              <a:rPr lang="en-GB" dirty="0"/>
              <a:t>my god. </a:t>
            </a:r>
            <a:r>
              <a:rPr lang="en-GB" dirty="0" smtClean="0"/>
              <a:t>Maybe </a:t>
            </a:r>
            <a:r>
              <a:rPr lang="en-GB" dirty="0"/>
              <a:t>one day we’re going to use it, but obviously we, (...) use it now</a:t>
            </a:r>
            <a:r>
              <a:rPr lang="en-GB" dirty="0" smtClean="0"/>
              <a:t>. </a:t>
            </a:r>
            <a:r>
              <a:rPr lang="en-GB" dirty="0"/>
              <a:t>Because obviously, nobody still knows what’s going to happen with Brexit</a:t>
            </a:r>
            <a:r>
              <a:rPr lang="en-GB" dirty="0" smtClean="0"/>
              <a:t>.”</a:t>
            </a:r>
          </a:p>
          <a:p>
            <a:pPr marL="0" indent="0" algn="r">
              <a:buNone/>
            </a:pPr>
            <a:r>
              <a:rPr lang="en-GB" dirty="0" smtClean="0"/>
              <a:t>(Participant 4, male, Polish)</a:t>
            </a:r>
            <a:endParaRPr lang="en-US" dirty="0"/>
          </a:p>
        </p:txBody>
      </p:sp>
    </p:spTree>
    <p:extLst>
      <p:ext uri="{BB962C8B-B14F-4D97-AF65-F5344CB8AC3E}">
        <p14:creationId xmlns:p14="http://schemas.microsoft.com/office/powerpoint/2010/main" val="2144458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Increase in Frequency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“In </a:t>
            </a:r>
            <a:r>
              <a:rPr lang="en-GB" dirty="0"/>
              <a:t>the last, </a:t>
            </a:r>
            <a:r>
              <a:rPr lang="en-GB" dirty="0" smtClean="0"/>
              <a:t>probably </a:t>
            </a:r>
            <a:r>
              <a:rPr lang="is-IS" dirty="0" smtClean="0"/>
              <a:t>…</a:t>
            </a:r>
            <a:r>
              <a:rPr lang="en-GB" dirty="0" smtClean="0"/>
              <a:t> </a:t>
            </a:r>
            <a:r>
              <a:rPr lang="en-GB" dirty="0"/>
              <a:t>two, three weeks, </a:t>
            </a:r>
            <a:r>
              <a:rPr lang="en-GB" dirty="0" smtClean="0"/>
              <a:t>you </a:t>
            </a:r>
            <a:r>
              <a:rPr lang="is-IS" dirty="0" smtClean="0"/>
              <a:t>… </a:t>
            </a:r>
            <a:r>
              <a:rPr lang="en-GB" dirty="0" smtClean="0"/>
              <a:t>won’t </a:t>
            </a:r>
            <a:r>
              <a:rPr lang="en-GB" dirty="0"/>
              <a:t>go a week without hearing something. </a:t>
            </a:r>
            <a:r>
              <a:rPr lang="en-GB" dirty="0" smtClean="0"/>
              <a:t>If </a:t>
            </a:r>
            <a:r>
              <a:rPr lang="en-GB" dirty="0"/>
              <a:t>you go to city </a:t>
            </a:r>
            <a:r>
              <a:rPr lang="en-GB" dirty="0" smtClean="0"/>
              <a:t>centre </a:t>
            </a:r>
            <a:r>
              <a:rPr lang="is-IS" dirty="0" smtClean="0"/>
              <a:t>…</a:t>
            </a:r>
            <a:r>
              <a:rPr lang="en-GB" dirty="0" smtClean="0"/>
              <a:t> </a:t>
            </a:r>
            <a:r>
              <a:rPr lang="en-GB" dirty="0"/>
              <a:t>local shops, in front of the shops, you just hear things like this, but </a:t>
            </a:r>
            <a:r>
              <a:rPr lang="is-IS" dirty="0" smtClean="0"/>
              <a:t>… </a:t>
            </a:r>
            <a:r>
              <a:rPr lang="en-GB" dirty="0" smtClean="0"/>
              <a:t>sometimes</a:t>
            </a:r>
            <a:r>
              <a:rPr lang="en-GB" dirty="0"/>
              <a:t>, I’m thinking to myself, </a:t>
            </a:r>
            <a:r>
              <a:rPr lang="en-GB" dirty="0" smtClean="0"/>
              <a:t>‘</a:t>
            </a:r>
            <a:r>
              <a:rPr lang="en-GB" i="1" dirty="0" smtClean="0"/>
              <a:t>Did </a:t>
            </a:r>
            <a:r>
              <a:rPr lang="en-GB" i="1" dirty="0"/>
              <a:t>I really hear this</a:t>
            </a:r>
            <a:r>
              <a:rPr lang="en-GB" i="1" dirty="0" smtClean="0"/>
              <a:t>? </a:t>
            </a:r>
            <a:r>
              <a:rPr lang="en-GB" i="1" dirty="0"/>
              <a:t>Or, I’m just over-reacting</a:t>
            </a:r>
            <a:r>
              <a:rPr lang="en-GB" i="1" dirty="0" smtClean="0"/>
              <a:t>.’ </a:t>
            </a:r>
            <a:r>
              <a:rPr lang="en-GB" dirty="0"/>
              <a:t>Quite often I just pass the comment, Leave this, leave it, and, you know, my parents always told me </a:t>
            </a:r>
            <a:r>
              <a:rPr lang="en-GB" dirty="0" smtClean="0"/>
              <a:t>‘If </a:t>
            </a:r>
            <a:r>
              <a:rPr lang="en-GB" dirty="0"/>
              <a:t>someone is stupid, you should not start conversation with them, you just </a:t>
            </a:r>
            <a:r>
              <a:rPr lang="is-IS" dirty="0" smtClean="0"/>
              <a:t>… </a:t>
            </a:r>
            <a:r>
              <a:rPr lang="en-GB" dirty="0" smtClean="0"/>
              <a:t>ignore </a:t>
            </a:r>
            <a:r>
              <a:rPr lang="en-GB" dirty="0"/>
              <a:t>people like </a:t>
            </a:r>
            <a:r>
              <a:rPr lang="en-GB" dirty="0" smtClean="0"/>
              <a:t>this’.”</a:t>
            </a:r>
          </a:p>
          <a:p>
            <a:pPr marL="0" indent="0" algn="r">
              <a:buNone/>
            </a:pPr>
            <a:r>
              <a:rPr lang="en-US" dirty="0"/>
              <a:t>(Participant </a:t>
            </a:r>
            <a:r>
              <a:rPr lang="en-US" dirty="0" smtClean="0"/>
              <a:t>7, </a:t>
            </a:r>
            <a:r>
              <a:rPr lang="en-US" dirty="0"/>
              <a:t>female, Polish</a:t>
            </a:r>
            <a:r>
              <a:rPr lang="en-US" dirty="0" smtClean="0"/>
              <a:t>)</a:t>
            </a:r>
            <a:endParaRPr lang="en-US" dirty="0"/>
          </a:p>
        </p:txBody>
      </p:sp>
    </p:spTree>
    <p:extLst>
      <p:ext uri="{BB962C8B-B14F-4D97-AF65-F5344CB8AC3E}">
        <p14:creationId xmlns:p14="http://schemas.microsoft.com/office/powerpoint/2010/main" val="729702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060848"/>
            <a:ext cx="8229600" cy="1143000"/>
          </a:xfrm>
        </p:spPr>
        <p:txBody>
          <a:bodyPr>
            <a:normAutofit/>
          </a:bodyPr>
          <a:lstStyle/>
          <a:p>
            <a:r>
              <a:rPr lang="en-US" dirty="0"/>
              <a:t>2</a:t>
            </a:r>
            <a:r>
              <a:rPr lang="en-US" dirty="0" smtClean="0"/>
              <a:t>. Experiences of Hate </a:t>
            </a:r>
            <a:r>
              <a:rPr lang="en-US" dirty="0"/>
              <a:t>C</a:t>
            </a:r>
            <a:r>
              <a:rPr lang="en-US" dirty="0" smtClean="0"/>
              <a:t>rime</a:t>
            </a:r>
            <a:endParaRPr lang="en-US" dirty="0"/>
          </a:p>
        </p:txBody>
      </p:sp>
    </p:spTree>
    <p:extLst>
      <p:ext uri="{BB962C8B-B14F-4D97-AF65-F5344CB8AC3E}">
        <p14:creationId xmlns:p14="http://schemas.microsoft.com/office/powerpoint/2010/main" val="1613368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normAutofit/>
          </a:bodyPr>
          <a:lstStyle/>
          <a:p>
            <a:r>
              <a:rPr lang="en-GB" i="1" dirty="0" smtClean="0"/>
              <a:t>‘Pack Your Bags’</a:t>
            </a:r>
            <a:endParaRPr lang="en-US" i="1" dirty="0"/>
          </a:p>
        </p:txBody>
      </p:sp>
      <p:sp>
        <p:nvSpPr>
          <p:cNvPr id="3" name="Content Placeholder 2"/>
          <p:cNvSpPr>
            <a:spLocks noGrp="1"/>
          </p:cNvSpPr>
          <p:nvPr>
            <p:ph idx="1"/>
          </p:nvPr>
        </p:nvSpPr>
        <p:spPr>
          <a:xfrm>
            <a:off x="457200" y="1417640"/>
            <a:ext cx="8229600" cy="4603648"/>
          </a:xfrm>
        </p:spPr>
        <p:txBody>
          <a:bodyPr>
            <a:normAutofit fontScale="62500" lnSpcReduction="20000"/>
          </a:bodyPr>
          <a:lstStyle/>
          <a:p>
            <a:pPr marL="0" indent="0">
              <a:buNone/>
            </a:pPr>
            <a:r>
              <a:rPr lang="en-GB" dirty="0" smtClean="0"/>
              <a:t>“It </a:t>
            </a:r>
            <a:r>
              <a:rPr lang="en-GB" dirty="0"/>
              <a:t>was </a:t>
            </a:r>
            <a:r>
              <a:rPr lang="en-GB" dirty="0" smtClean="0"/>
              <a:t>never </a:t>
            </a:r>
            <a:r>
              <a:rPr lang="is-IS" dirty="0" smtClean="0"/>
              <a:t>… </a:t>
            </a:r>
            <a:r>
              <a:rPr lang="en-GB" dirty="0" smtClean="0"/>
              <a:t>physical</a:t>
            </a:r>
            <a:r>
              <a:rPr lang="en-GB" dirty="0"/>
              <a:t>. </a:t>
            </a:r>
            <a:r>
              <a:rPr lang="en-GB" dirty="0" smtClean="0"/>
              <a:t>It </a:t>
            </a:r>
            <a:r>
              <a:rPr lang="en-GB" dirty="0"/>
              <a:t>was </a:t>
            </a:r>
            <a:r>
              <a:rPr lang="en-GB" dirty="0" smtClean="0"/>
              <a:t>always </a:t>
            </a:r>
            <a:r>
              <a:rPr lang="is-IS" dirty="0" smtClean="0"/>
              <a:t>…</a:t>
            </a:r>
            <a:r>
              <a:rPr lang="en-GB" dirty="0" smtClean="0"/>
              <a:t> </a:t>
            </a:r>
            <a:r>
              <a:rPr lang="en-GB" dirty="0"/>
              <a:t>silly comments. </a:t>
            </a:r>
            <a:r>
              <a:rPr lang="en-GB" dirty="0" smtClean="0"/>
              <a:t>You </a:t>
            </a:r>
            <a:r>
              <a:rPr lang="en-GB" dirty="0"/>
              <a:t>get, you know, you get silly comments now on the street. </a:t>
            </a:r>
            <a:r>
              <a:rPr lang="en-GB" dirty="0" smtClean="0"/>
              <a:t>Things like</a:t>
            </a:r>
            <a:r>
              <a:rPr lang="en-GB" dirty="0"/>
              <a:t> </a:t>
            </a:r>
            <a:r>
              <a:rPr lang="is-IS" dirty="0" smtClean="0"/>
              <a:t>… </a:t>
            </a:r>
            <a:r>
              <a:rPr lang="en-GB" dirty="0" smtClean="0"/>
              <a:t>‘</a:t>
            </a:r>
            <a:r>
              <a:rPr lang="en-GB" i="1" dirty="0" smtClean="0"/>
              <a:t>Pack </a:t>
            </a:r>
            <a:r>
              <a:rPr lang="en-GB" i="1" dirty="0"/>
              <a:t>your bags and go </a:t>
            </a:r>
            <a:r>
              <a:rPr lang="en-GB" i="1" dirty="0" smtClean="0"/>
              <a:t>home’.</a:t>
            </a:r>
            <a:r>
              <a:rPr lang="en-GB" dirty="0" smtClean="0"/>
              <a:t> </a:t>
            </a:r>
            <a:r>
              <a:rPr lang="en-GB" dirty="0"/>
              <a:t>Or, </a:t>
            </a:r>
            <a:r>
              <a:rPr lang="en-GB" dirty="0" smtClean="0"/>
              <a:t>‘</a:t>
            </a:r>
            <a:r>
              <a:rPr lang="en-GB" i="1" dirty="0" smtClean="0"/>
              <a:t>What </a:t>
            </a:r>
            <a:r>
              <a:rPr lang="en-GB" i="1" dirty="0"/>
              <a:t>you still doing here</a:t>
            </a:r>
            <a:r>
              <a:rPr lang="en-GB" i="1" dirty="0" smtClean="0"/>
              <a:t>?’</a:t>
            </a:r>
            <a:r>
              <a:rPr lang="en-GB" dirty="0" smtClean="0"/>
              <a:t> Or even </a:t>
            </a:r>
            <a:r>
              <a:rPr lang="is-IS" dirty="0" smtClean="0"/>
              <a:t>… </a:t>
            </a:r>
            <a:r>
              <a:rPr lang="en-GB" dirty="0" smtClean="0"/>
              <a:t>standing</a:t>
            </a:r>
            <a:r>
              <a:rPr lang="is-IS" dirty="0" smtClean="0"/>
              <a:t>… </a:t>
            </a:r>
            <a:r>
              <a:rPr lang="en-GB" dirty="0" smtClean="0"/>
              <a:t>outside </a:t>
            </a:r>
            <a:r>
              <a:rPr lang="en-GB" dirty="0"/>
              <a:t>the shops and talking to your friends, you can see people passing and just looking at you. </a:t>
            </a:r>
            <a:r>
              <a:rPr lang="en-GB" dirty="0" smtClean="0"/>
              <a:t>And </a:t>
            </a:r>
            <a:r>
              <a:rPr lang="en-GB" dirty="0"/>
              <a:t>you’re thinking </a:t>
            </a:r>
            <a:r>
              <a:rPr lang="en-GB" dirty="0" smtClean="0"/>
              <a:t>‘</a:t>
            </a:r>
            <a:r>
              <a:rPr lang="en-GB" i="1" dirty="0" smtClean="0"/>
              <a:t>What </a:t>
            </a:r>
            <a:r>
              <a:rPr lang="en-GB" i="1" dirty="0"/>
              <a:t>have we ever done to you, you know, to deserve, to deserve all this</a:t>
            </a:r>
            <a:r>
              <a:rPr lang="en-GB" i="1" dirty="0" smtClean="0"/>
              <a:t>?’</a:t>
            </a:r>
            <a:r>
              <a:rPr lang="en-GB" dirty="0" smtClean="0"/>
              <a:t>’” </a:t>
            </a:r>
          </a:p>
          <a:p>
            <a:pPr marL="0" indent="0" algn="r">
              <a:buNone/>
            </a:pPr>
            <a:r>
              <a:rPr lang="en-GB" dirty="0" smtClean="0"/>
              <a:t> </a:t>
            </a:r>
            <a:r>
              <a:rPr lang="en-US" dirty="0"/>
              <a:t>(Participant 1, female, Polish</a:t>
            </a:r>
            <a:r>
              <a:rPr lang="en-US" dirty="0" smtClean="0"/>
              <a:t>)</a:t>
            </a:r>
          </a:p>
          <a:p>
            <a:pPr marL="0" indent="0" algn="r">
              <a:buNone/>
            </a:pPr>
            <a:endParaRPr lang="en-US" dirty="0" smtClean="0"/>
          </a:p>
          <a:p>
            <a:pPr marL="0" indent="0">
              <a:buNone/>
            </a:pPr>
            <a:r>
              <a:rPr lang="en-GB" dirty="0"/>
              <a:t>“</a:t>
            </a:r>
            <a:r>
              <a:rPr lang="is-IS" dirty="0"/>
              <a:t>…</a:t>
            </a:r>
            <a:r>
              <a:rPr lang="en-GB" dirty="0"/>
              <a:t>someone decided to … leave a piece of paper behind my windscreen wiper saying </a:t>
            </a:r>
            <a:r>
              <a:rPr lang="en-GB" i="1" dirty="0"/>
              <a:t>‘Have you packed your bags yet?’</a:t>
            </a:r>
            <a:r>
              <a:rPr lang="en-GB" dirty="0"/>
              <a:t> Which was same day when there was, people were voting, coming out or staying in EU. Someone obviously must know that the driver of the particular taxi </a:t>
            </a:r>
            <a:r>
              <a:rPr lang="en-GB" dirty="0" smtClean="0"/>
              <a:t>wasn’t</a:t>
            </a:r>
            <a:r>
              <a:rPr lang="is-IS" dirty="0" smtClean="0"/>
              <a:t>… </a:t>
            </a:r>
            <a:r>
              <a:rPr lang="en-GB" dirty="0" smtClean="0"/>
              <a:t>English</a:t>
            </a:r>
            <a:r>
              <a:rPr lang="en-GB" dirty="0"/>
              <a:t>, and decided </a:t>
            </a:r>
            <a:r>
              <a:rPr lang="en-GB" dirty="0" smtClean="0"/>
              <a:t>to </a:t>
            </a:r>
            <a:r>
              <a:rPr lang="is-IS" dirty="0" smtClean="0"/>
              <a:t>… </a:t>
            </a:r>
            <a:r>
              <a:rPr lang="en-GB" dirty="0" smtClean="0"/>
              <a:t>show </a:t>
            </a:r>
            <a:r>
              <a:rPr lang="en-GB" dirty="0"/>
              <a:t>off, and tell me what he thinks in that particular </a:t>
            </a:r>
            <a:r>
              <a:rPr lang="en-GB" dirty="0" smtClean="0"/>
              <a:t>way</a:t>
            </a:r>
            <a:r>
              <a:rPr lang="en-GB" dirty="0"/>
              <a:t> </a:t>
            </a:r>
            <a:r>
              <a:rPr lang="is-IS" dirty="0" smtClean="0"/>
              <a:t>…</a:t>
            </a:r>
            <a:r>
              <a:rPr lang="en-GB" dirty="0" smtClean="0"/>
              <a:t> </a:t>
            </a:r>
            <a:r>
              <a:rPr lang="en-GB" dirty="0"/>
              <a:t>Which didn’t really, it bothered me </a:t>
            </a:r>
            <a:r>
              <a:rPr lang="en-GB" dirty="0" smtClean="0"/>
              <a:t>[in] </a:t>
            </a:r>
            <a:r>
              <a:rPr lang="en-GB" dirty="0"/>
              <a:t>the beginning, it makes me sad but, not really like, pushed me to change my decisions </a:t>
            </a:r>
            <a:r>
              <a:rPr lang="en-GB" dirty="0" smtClean="0"/>
              <a:t>and</a:t>
            </a:r>
            <a:r>
              <a:rPr lang="en-GB" dirty="0"/>
              <a:t> </a:t>
            </a:r>
            <a:r>
              <a:rPr lang="is-IS" dirty="0" smtClean="0"/>
              <a:t>…</a:t>
            </a:r>
            <a:r>
              <a:rPr lang="en-GB" dirty="0" smtClean="0"/>
              <a:t> </a:t>
            </a:r>
            <a:r>
              <a:rPr lang="en-GB" dirty="0"/>
              <a:t>really pack my bags and leave the country </a:t>
            </a:r>
            <a:r>
              <a:rPr lang="is-IS" dirty="0"/>
              <a:t>… </a:t>
            </a:r>
            <a:r>
              <a:rPr lang="en-GB" dirty="0"/>
              <a:t>So it was that unwritten and unsaid situation that was making me … </a:t>
            </a:r>
            <a:r>
              <a:rPr lang="en-GB" dirty="0" smtClean="0"/>
              <a:t>careful...”</a:t>
            </a:r>
            <a:endParaRPr lang="en-GB" dirty="0"/>
          </a:p>
          <a:p>
            <a:pPr marL="0" indent="0" algn="r">
              <a:buNone/>
            </a:pPr>
            <a:r>
              <a:rPr lang="en-GB" dirty="0"/>
              <a:t>(Participant 4, male, Polish)</a:t>
            </a:r>
            <a:endParaRPr lang="en-US" dirty="0"/>
          </a:p>
          <a:p>
            <a:endParaRPr lang="en-US" dirty="0"/>
          </a:p>
          <a:p>
            <a:pPr marL="0" indent="0" algn="r">
              <a:buNone/>
            </a:pPr>
            <a:endParaRPr lang="en-US" dirty="0"/>
          </a:p>
          <a:p>
            <a:pPr marL="0" indent="0">
              <a:buNone/>
            </a:pPr>
            <a:endParaRPr lang="en-US" dirty="0"/>
          </a:p>
        </p:txBody>
      </p:sp>
    </p:spTree>
    <p:extLst>
      <p:ext uri="{BB962C8B-B14F-4D97-AF65-F5344CB8AC3E}">
        <p14:creationId xmlns:p14="http://schemas.microsoft.com/office/powerpoint/2010/main" val="14419480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15" y="807613"/>
            <a:ext cx="6336704" cy="3456384"/>
          </a:xfrm>
          <a:noFill/>
          <a:ln>
            <a:solidFill>
              <a:schemeClr val="tx1"/>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976" y="0"/>
            <a:ext cx="3955024" cy="4653136"/>
          </a:xfrm>
          <a:prstGeom prst="rect">
            <a:avLst/>
          </a:prstGeom>
          <a:ln>
            <a:solidFill>
              <a:schemeClr val="tx1"/>
            </a:solidFill>
          </a:ln>
        </p:spPr>
      </p:pic>
      <p:sp>
        <p:nvSpPr>
          <p:cNvPr id="2" name="Title 1"/>
          <p:cNvSpPr>
            <a:spLocks noGrp="1"/>
          </p:cNvSpPr>
          <p:nvPr>
            <p:ph type="title"/>
          </p:nvPr>
        </p:nvSpPr>
        <p:spPr>
          <a:xfrm>
            <a:off x="226374" y="-166836"/>
            <a:ext cx="4777674" cy="1143000"/>
          </a:xfrm>
        </p:spPr>
        <p:txBody>
          <a:bodyPr/>
          <a:lstStyle/>
          <a:p>
            <a:r>
              <a:rPr lang="en-US" dirty="0" smtClean="0"/>
              <a:t>Introduction</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5" y="3261558"/>
            <a:ext cx="2700000" cy="3612986"/>
          </a:xfrm>
          <a:prstGeom prst="rect">
            <a:avLst/>
          </a:prstGeom>
          <a:ln>
            <a:solidFill>
              <a:schemeClr val="tx1"/>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168" y="3097787"/>
            <a:ext cx="3059832" cy="3776757"/>
          </a:xfrm>
          <a:prstGeom prst="rect">
            <a:avLst/>
          </a:prstGeom>
          <a:ln>
            <a:solidFill>
              <a:schemeClr val="tx1"/>
            </a:solidFill>
          </a:ln>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4815" y="3568236"/>
            <a:ext cx="3359353" cy="3289764"/>
          </a:xfrm>
          <a:prstGeom prst="rect">
            <a:avLst/>
          </a:prstGeom>
          <a:ln>
            <a:solidFill>
              <a:schemeClr val="tx1"/>
            </a:solidFill>
          </a:ln>
        </p:spPr>
      </p:pic>
    </p:spTree>
    <p:extLst>
      <p:ext uri="{BB962C8B-B14F-4D97-AF65-F5344CB8AC3E}">
        <p14:creationId xmlns:p14="http://schemas.microsoft.com/office/powerpoint/2010/main" val="819836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‘(F*</a:t>
            </a:r>
            <a:r>
              <a:rPr lang="en-US" i="1" dirty="0" err="1" smtClean="0"/>
              <a:t>cking</a:t>
            </a:r>
            <a:r>
              <a:rPr lang="en-US" i="1" dirty="0" smtClean="0"/>
              <a:t>) Foreigners’</a:t>
            </a:r>
            <a:endParaRPr lang="en-US" i="1" dirty="0"/>
          </a:p>
        </p:txBody>
      </p:sp>
      <p:sp>
        <p:nvSpPr>
          <p:cNvPr id="3" name="Content Placeholder 2"/>
          <p:cNvSpPr>
            <a:spLocks noGrp="1"/>
          </p:cNvSpPr>
          <p:nvPr>
            <p:ph idx="1"/>
          </p:nvPr>
        </p:nvSpPr>
        <p:spPr>
          <a:xfrm>
            <a:off x="457200" y="1417640"/>
            <a:ext cx="8229600" cy="4411628"/>
          </a:xfrm>
        </p:spPr>
        <p:txBody>
          <a:bodyPr>
            <a:normAutofit fontScale="70000" lnSpcReduction="20000"/>
          </a:bodyPr>
          <a:lstStyle/>
          <a:p>
            <a:pPr marL="0" indent="0">
              <a:buNone/>
            </a:pPr>
            <a:r>
              <a:rPr lang="is-IS" dirty="0" smtClean="0"/>
              <a:t>“…</a:t>
            </a:r>
            <a:r>
              <a:rPr lang="en-GB" dirty="0" smtClean="0"/>
              <a:t>not </a:t>
            </a:r>
            <a:r>
              <a:rPr lang="en-GB" dirty="0"/>
              <a:t>sure if it’s three or four years ago, when my son was quite little, and we played in the park, and it was actually from a, maybe </a:t>
            </a:r>
            <a:r>
              <a:rPr lang="en-GB" dirty="0" smtClean="0"/>
              <a:t>12 year </a:t>
            </a:r>
            <a:r>
              <a:rPr lang="en-GB" dirty="0"/>
              <a:t>old child, they called us </a:t>
            </a:r>
            <a:r>
              <a:rPr lang="en-GB" i="1" dirty="0" smtClean="0"/>
              <a:t>‘f*</a:t>
            </a:r>
            <a:r>
              <a:rPr lang="en-GB" i="1" dirty="0" err="1" smtClean="0"/>
              <a:t>cking</a:t>
            </a:r>
            <a:r>
              <a:rPr lang="en-GB" i="1" dirty="0" smtClean="0"/>
              <a:t> foreigners’</a:t>
            </a:r>
            <a:r>
              <a:rPr lang="en-GB" dirty="0" smtClean="0"/>
              <a:t>, </a:t>
            </a:r>
            <a:r>
              <a:rPr lang="en-GB" dirty="0"/>
              <a:t>because I was speaking to my son in my language, which I do, because I want, he can hear English everywhere, but I’m the only person who can actually teach him my </a:t>
            </a:r>
            <a:r>
              <a:rPr lang="en-GB" dirty="0" smtClean="0"/>
              <a:t>language </a:t>
            </a:r>
            <a:r>
              <a:rPr lang="is-IS" dirty="0" smtClean="0"/>
              <a:t>… </a:t>
            </a:r>
            <a:r>
              <a:rPr lang="en-GB" dirty="0" smtClean="0"/>
              <a:t>and </a:t>
            </a:r>
            <a:r>
              <a:rPr lang="en-GB" dirty="0"/>
              <a:t>I think it’s my </a:t>
            </a:r>
            <a:r>
              <a:rPr lang="en-GB" dirty="0" smtClean="0"/>
              <a:t>right</a:t>
            </a:r>
            <a:r>
              <a:rPr lang="is-IS" dirty="0" smtClean="0"/>
              <a:t>…”</a:t>
            </a:r>
            <a:endParaRPr lang="en-GB" dirty="0" smtClean="0"/>
          </a:p>
          <a:p>
            <a:pPr marL="0" indent="0" algn="r">
              <a:buNone/>
            </a:pPr>
            <a:r>
              <a:rPr lang="en-GB" dirty="0" smtClean="0"/>
              <a:t>(Participant 2, female, Czech Republic)</a:t>
            </a:r>
          </a:p>
          <a:p>
            <a:pPr marL="0" indent="0" algn="r">
              <a:buNone/>
            </a:pPr>
            <a:endParaRPr lang="en-GB" dirty="0" smtClean="0"/>
          </a:p>
          <a:p>
            <a:pPr marL="0" indent="0">
              <a:buNone/>
            </a:pPr>
            <a:r>
              <a:rPr lang="en-GB" dirty="0"/>
              <a:t>“</a:t>
            </a:r>
            <a:r>
              <a:rPr lang="is-IS" dirty="0"/>
              <a:t>…</a:t>
            </a:r>
            <a:r>
              <a:rPr lang="en-GB" dirty="0"/>
              <a:t>I was attacked by English ladies, if I can call it ladies. [laughter</a:t>
            </a:r>
            <a:r>
              <a:rPr lang="en-GB" dirty="0" smtClean="0"/>
              <a:t>] </a:t>
            </a:r>
            <a:r>
              <a:rPr lang="is-IS" dirty="0" smtClean="0"/>
              <a:t>…</a:t>
            </a:r>
            <a:r>
              <a:rPr lang="en-GB" dirty="0" smtClean="0"/>
              <a:t> </a:t>
            </a:r>
            <a:r>
              <a:rPr lang="en-GB" dirty="0"/>
              <a:t>the main reason, I would say, was that I was foreign, I was foreign to the, well, a stranger had moved to the </a:t>
            </a:r>
            <a:r>
              <a:rPr lang="en-GB" dirty="0" smtClean="0"/>
              <a:t>area </a:t>
            </a:r>
            <a:r>
              <a:rPr lang="is-IS" dirty="0" smtClean="0"/>
              <a:t>…</a:t>
            </a:r>
            <a:r>
              <a:rPr lang="en-GB" dirty="0" smtClean="0"/>
              <a:t>They </a:t>
            </a:r>
            <a:r>
              <a:rPr lang="en-GB" dirty="0"/>
              <a:t>would call me all names. Like, you know, </a:t>
            </a:r>
            <a:r>
              <a:rPr lang="en-GB" i="1" dirty="0"/>
              <a:t>‘</a:t>
            </a:r>
            <a:r>
              <a:rPr lang="en-GB" i="1" dirty="0" smtClean="0"/>
              <a:t>foreigner’</a:t>
            </a:r>
            <a:r>
              <a:rPr lang="en-GB" dirty="0"/>
              <a:t> </a:t>
            </a:r>
            <a:r>
              <a:rPr lang="is-IS" dirty="0" smtClean="0"/>
              <a:t>… </a:t>
            </a:r>
            <a:r>
              <a:rPr lang="en-GB" dirty="0" smtClean="0"/>
              <a:t>and </a:t>
            </a:r>
            <a:r>
              <a:rPr lang="en-GB" dirty="0"/>
              <a:t>I was beaten up by them as </a:t>
            </a:r>
            <a:r>
              <a:rPr lang="en-GB" dirty="0" smtClean="0"/>
              <a:t>well</a:t>
            </a:r>
            <a:r>
              <a:rPr lang="is-IS" dirty="0" smtClean="0"/>
              <a:t> </a:t>
            </a:r>
            <a:r>
              <a:rPr lang="en-GB" dirty="0" smtClean="0"/>
              <a:t>(...) </a:t>
            </a:r>
            <a:r>
              <a:rPr lang="en-GB" dirty="0"/>
              <a:t>they would think of any </a:t>
            </a:r>
            <a:r>
              <a:rPr lang="en-GB" dirty="0" smtClean="0"/>
              <a:t>excuse </a:t>
            </a:r>
            <a:r>
              <a:rPr lang="is-IS" dirty="0" smtClean="0"/>
              <a:t>… </a:t>
            </a:r>
            <a:r>
              <a:rPr lang="en-GB" dirty="0" smtClean="0"/>
              <a:t>they </a:t>
            </a:r>
            <a:r>
              <a:rPr lang="en-GB" dirty="0"/>
              <a:t>would just attack me for wearing shorts in </a:t>
            </a:r>
            <a:r>
              <a:rPr lang="en-GB" dirty="0" smtClean="0"/>
              <a:t>summer</a:t>
            </a:r>
            <a:r>
              <a:rPr lang="en-GB" dirty="0"/>
              <a:t> </a:t>
            </a:r>
            <a:r>
              <a:rPr lang="is-IS" dirty="0" smtClean="0"/>
              <a:t>…” </a:t>
            </a:r>
            <a:endParaRPr lang="is-IS" dirty="0"/>
          </a:p>
          <a:p>
            <a:pPr marL="0" indent="0" algn="r">
              <a:buNone/>
            </a:pPr>
            <a:r>
              <a:rPr lang="is-IS" dirty="0"/>
              <a:t>(Participant </a:t>
            </a:r>
            <a:r>
              <a:rPr lang="is-IS" dirty="0" smtClean="0"/>
              <a:t>6, </a:t>
            </a:r>
            <a:r>
              <a:rPr lang="is-IS" dirty="0"/>
              <a:t>female, </a:t>
            </a:r>
            <a:r>
              <a:rPr lang="is-IS" dirty="0" smtClean="0"/>
              <a:t>Polish)</a:t>
            </a:r>
            <a:endParaRPr lang="en-US" dirty="0"/>
          </a:p>
          <a:p>
            <a:pPr marL="0" indent="0" algn="r">
              <a:buNone/>
            </a:pPr>
            <a:endParaRPr lang="en-US" dirty="0"/>
          </a:p>
        </p:txBody>
      </p:sp>
    </p:spTree>
    <p:extLst>
      <p:ext uri="{BB962C8B-B14F-4D97-AF65-F5344CB8AC3E}">
        <p14:creationId xmlns:p14="http://schemas.microsoft.com/office/powerpoint/2010/main" val="963709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490065"/>
          </a:xfrm>
        </p:spPr>
        <p:txBody>
          <a:bodyPr>
            <a:normAutofit fontScale="90000"/>
          </a:bodyPr>
          <a:lstStyle/>
          <a:p>
            <a:r>
              <a:rPr lang="en-US" dirty="0" smtClean="0"/>
              <a:t>Hate Crime in the Workplace</a:t>
            </a:r>
            <a:endParaRPr lang="en-US" dirty="0"/>
          </a:p>
        </p:txBody>
      </p:sp>
      <p:sp>
        <p:nvSpPr>
          <p:cNvPr id="3" name="Content Placeholder 2"/>
          <p:cNvSpPr>
            <a:spLocks noGrp="1"/>
          </p:cNvSpPr>
          <p:nvPr>
            <p:ph idx="1"/>
          </p:nvPr>
        </p:nvSpPr>
        <p:spPr>
          <a:xfrm>
            <a:off x="457200" y="980728"/>
            <a:ext cx="8229600" cy="5112568"/>
          </a:xfrm>
        </p:spPr>
        <p:txBody>
          <a:bodyPr>
            <a:normAutofit fontScale="62500" lnSpcReduction="20000"/>
          </a:bodyPr>
          <a:lstStyle/>
          <a:p>
            <a:pPr marL="0" indent="0">
              <a:buNone/>
            </a:pPr>
            <a:r>
              <a:rPr lang="en-GB" dirty="0" smtClean="0"/>
              <a:t>“</a:t>
            </a:r>
            <a:r>
              <a:rPr lang="is-IS" dirty="0" smtClean="0"/>
              <a:t>…</a:t>
            </a:r>
            <a:r>
              <a:rPr lang="en-GB" dirty="0" smtClean="0"/>
              <a:t>I </a:t>
            </a:r>
            <a:r>
              <a:rPr lang="en-GB" dirty="0"/>
              <a:t>got the job in one of </a:t>
            </a:r>
            <a:r>
              <a:rPr lang="is-IS" dirty="0" smtClean="0"/>
              <a:t>… </a:t>
            </a:r>
            <a:r>
              <a:rPr lang="en-GB" dirty="0" smtClean="0"/>
              <a:t> </a:t>
            </a:r>
            <a:r>
              <a:rPr lang="en-GB" dirty="0"/>
              <a:t>those high street shops, in </a:t>
            </a:r>
            <a:r>
              <a:rPr lang="en-GB" dirty="0" smtClean="0"/>
              <a:t>Lincoln</a:t>
            </a:r>
            <a:r>
              <a:rPr lang="en-GB" dirty="0"/>
              <a:t> </a:t>
            </a:r>
            <a:r>
              <a:rPr lang="en-GB" dirty="0" smtClean="0"/>
              <a:t>… </a:t>
            </a:r>
            <a:r>
              <a:rPr lang="en-GB" dirty="0"/>
              <a:t>my colleagues did not like me at all and they made me feel that I was an outsider, they did not want me to go out with them </a:t>
            </a:r>
            <a:r>
              <a:rPr lang="en-GB" dirty="0" smtClean="0"/>
              <a:t>and </a:t>
            </a:r>
            <a:r>
              <a:rPr lang="is-IS" dirty="0" smtClean="0"/>
              <a:t>…</a:t>
            </a:r>
            <a:r>
              <a:rPr lang="en-GB" dirty="0" smtClean="0"/>
              <a:t> they </a:t>
            </a:r>
            <a:r>
              <a:rPr lang="en-GB" dirty="0"/>
              <a:t>didn’t want to involve me. </a:t>
            </a:r>
            <a:r>
              <a:rPr lang="en-GB" dirty="0" smtClean="0"/>
              <a:t>And</a:t>
            </a:r>
            <a:r>
              <a:rPr lang="is-IS" dirty="0" smtClean="0"/>
              <a:t>…</a:t>
            </a:r>
            <a:r>
              <a:rPr lang="en-GB" dirty="0" smtClean="0"/>
              <a:t> </a:t>
            </a:r>
            <a:r>
              <a:rPr lang="en-GB" dirty="0"/>
              <a:t>my supervisor, especially, he was really against foreign nationals and I was told </a:t>
            </a:r>
            <a:r>
              <a:rPr lang="en-GB" dirty="0" smtClean="0"/>
              <a:t>to</a:t>
            </a:r>
            <a:r>
              <a:rPr lang="en-GB" dirty="0"/>
              <a:t> </a:t>
            </a:r>
            <a:r>
              <a:rPr lang="is-IS" dirty="0" smtClean="0"/>
              <a:t>… </a:t>
            </a:r>
            <a:r>
              <a:rPr lang="en-GB" dirty="0" smtClean="0"/>
              <a:t> </a:t>
            </a:r>
            <a:r>
              <a:rPr lang="en-GB" dirty="0"/>
              <a:t>be just, not careful as such, but I always thought that he didn’t like foreign </a:t>
            </a:r>
            <a:r>
              <a:rPr lang="en-GB" dirty="0" smtClean="0"/>
              <a:t>nationals </a:t>
            </a:r>
            <a:r>
              <a:rPr lang="is-IS" dirty="0" smtClean="0"/>
              <a:t>… </a:t>
            </a:r>
            <a:r>
              <a:rPr lang="en-GB" dirty="0" smtClean="0"/>
              <a:t>one </a:t>
            </a:r>
            <a:r>
              <a:rPr lang="en-GB" dirty="0"/>
              <a:t>day, he snapped and he was horrible to </a:t>
            </a:r>
            <a:r>
              <a:rPr lang="en-GB" dirty="0" smtClean="0"/>
              <a:t>me </a:t>
            </a:r>
            <a:r>
              <a:rPr lang="is-IS" dirty="0" smtClean="0"/>
              <a:t>… </a:t>
            </a:r>
            <a:r>
              <a:rPr lang="en-GB" dirty="0" smtClean="0"/>
              <a:t>He </a:t>
            </a:r>
            <a:r>
              <a:rPr lang="is-IS" dirty="0" smtClean="0"/>
              <a:t>… </a:t>
            </a:r>
            <a:r>
              <a:rPr lang="en-GB" dirty="0" smtClean="0"/>
              <a:t>threw </a:t>
            </a:r>
            <a:r>
              <a:rPr lang="en-GB" dirty="0"/>
              <a:t>a bunch of keys at me, and it was a big bunch, and it got right next to my eye, so if it went a </a:t>
            </a:r>
            <a:r>
              <a:rPr lang="en-GB" dirty="0" smtClean="0"/>
              <a:t>millimetre </a:t>
            </a:r>
            <a:r>
              <a:rPr lang="is-IS" dirty="0" smtClean="0"/>
              <a:t>…</a:t>
            </a:r>
            <a:r>
              <a:rPr lang="en-GB" dirty="0" smtClean="0"/>
              <a:t> </a:t>
            </a:r>
            <a:r>
              <a:rPr lang="en-GB" dirty="0"/>
              <a:t>then it would have gotten my eye, completely, so it left a mark, for days. </a:t>
            </a:r>
            <a:r>
              <a:rPr lang="en-GB" dirty="0" smtClean="0"/>
              <a:t>And </a:t>
            </a:r>
            <a:r>
              <a:rPr lang="en-GB" dirty="0"/>
              <a:t>I didn’t say anything. </a:t>
            </a:r>
            <a:r>
              <a:rPr lang="en-GB" dirty="0" smtClean="0"/>
              <a:t>He </a:t>
            </a:r>
            <a:r>
              <a:rPr lang="en-GB" dirty="0"/>
              <a:t>was just laughing, with the other ones, and then that’s how it started, and then it became </a:t>
            </a:r>
            <a:r>
              <a:rPr lang="en-GB" dirty="0" smtClean="0"/>
              <a:t>verbal</a:t>
            </a:r>
            <a:r>
              <a:rPr lang="is-IS" dirty="0" smtClean="0"/>
              <a:t>…</a:t>
            </a:r>
            <a:endParaRPr lang="is-IS" dirty="0"/>
          </a:p>
          <a:p>
            <a:pPr marL="0" indent="0">
              <a:buNone/>
            </a:pPr>
            <a:r>
              <a:rPr lang="is-IS" dirty="0" smtClean="0"/>
              <a:t>	....</a:t>
            </a:r>
            <a:r>
              <a:rPr lang="en-GB" dirty="0" smtClean="0"/>
              <a:t>I </a:t>
            </a:r>
            <a:r>
              <a:rPr lang="en-GB" dirty="0"/>
              <a:t>remember serving this customer and I tried to remain professional, well, mind you, it was just a clothes shop but still, and he just had a bad mood so he called me a </a:t>
            </a:r>
            <a:r>
              <a:rPr lang="en-GB" dirty="0" err="1" smtClean="0"/>
              <a:t>dipsh</a:t>
            </a:r>
            <a:r>
              <a:rPr lang="en-GB" dirty="0" smtClean="0"/>
              <a:t>*t </a:t>
            </a:r>
            <a:r>
              <a:rPr lang="en-GB" dirty="0"/>
              <a:t>in front of a customer, and he kept saying horrible things, he was just right next to me and I was serving a customer and even the customer was looking at me asking me what was going on</a:t>
            </a:r>
            <a:r>
              <a:rPr lang="en-GB" dirty="0" smtClean="0"/>
              <a:t>. </a:t>
            </a:r>
            <a:r>
              <a:rPr lang="en-GB" dirty="0"/>
              <a:t>I had no idea so I was just carrying on talking to them. </a:t>
            </a:r>
            <a:r>
              <a:rPr lang="en-GB" dirty="0" smtClean="0"/>
              <a:t>When </a:t>
            </a:r>
            <a:r>
              <a:rPr lang="en-GB" dirty="0"/>
              <a:t>the customer left, I tried to just ignore him so I walked off, he was walking after me, and he said </a:t>
            </a:r>
            <a:r>
              <a:rPr lang="is-IS" dirty="0" smtClean="0"/>
              <a:t>… </a:t>
            </a:r>
            <a:r>
              <a:rPr lang="is-IS" i="1" dirty="0" smtClean="0"/>
              <a:t>‘</a:t>
            </a:r>
            <a:r>
              <a:rPr lang="en-GB" i="1" dirty="0" smtClean="0"/>
              <a:t>f*</a:t>
            </a:r>
            <a:r>
              <a:rPr lang="en-GB" i="1" dirty="0" err="1" smtClean="0"/>
              <a:t>ck</a:t>
            </a:r>
            <a:r>
              <a:rPr lang="en-GB" i="1" dirty="0" smtClean="0"/>
              <a:t> </a:t>
            </a:r>
            <a:r>
              <a:rPr lang="en-GB" i="1" dirty="0"/>
              <a:t>off back </a:t>
            </a:r>
            <a:r>
              <a:rPr lang="en-GB" i="1" dirty="0" smtClean="0"/>
              <a:t>home, </a:t>
            </a:r>
            <a:r>
              <a:rPr lang="en-GB" i="1" dirty="0"/>
              <a:t>and I don’t mean home in Lincoln, </a:t>
            </a:r>
            <a:r>
              <a:rPr lang="en-GB" i="1" dirty="0" smtClean="0"/>
              <a:t>f*</a:t>
            </a:r>
            <a:r>
              <a:rPr lang="en-GB" i="1" dirty="0" err="1" smtClean="0"/>
              <a:t>ck</a:t>
            </a:r>
            <a:r>
              <a:rPr lang="en-GB" i="1" dirty="0" smtClean="0"/>
              <a:t> </a:t>
            </a:r>
            <a:r>
              <a:rPr lang="en-GB" i="1" dirty="0"/>
              <a:t>off back to your own </a:t>
            </a:r>
            <a:r>
              <a:rPr lang="en-GB" i="1" dirty="0" smtClean="0"/>
              <a:t>country’. </a:t>
            </a:r>
            <a:r>
              <a:rPr lang="en-GB" dirty="0" smtClean="0"/>
              <a:t> And</a:t>
            </a:r>
            <a:r>
              <a:rPr lang="is-IS" dirty="0" smtClean="0"/>
              <a:t>…</a:t>
            </a:r>
            <a:r>
              <a:rPr lang="en-GB" dirty="0" smtClean="0"/>
              <a:t> </a:t>
            </a:r>
            <a:r>
              <a:rPr lang="en-GB" dirty="0"/>
              <a:t>my assistant manager was present and she said that </a:t>
            </a:r>
            <a:r>
              <a:rPr lang="en-GB" i="1" dirty="0" smtClean="0"/>
              <a:t>‘Oh </a:t>
            </a:r>
            <a:r>
              <a:rPr lang="en-GB" i="1" dirty="0"/>
              <a:t>boy, you must have pissed him off if he talks to you like </a:t>
            </a:r>
            <a:r>
              <a:rPr lang="en-GB" i="1" dirty="0" smtClean="0"/>
              <a:t>that’.”</a:t>
            </a:r>
            <a:endParaRPr lang="en-GB" i="1" dirty="0"/>
          </a:p>
          <a:p>
            <a:pPr marL="0" indent="0" algn="r">
              <a:buNone/>
            </a:pPr>
            <a:r>
              <a:rPr lang="en-GB" dirty="0" smtClean="0"/>
              <a:t>(Participant 3, female, Hungarian)</a:t>
            </a:r>
            <a:endParaRPr lang="en-US" dirty="0"/>
          </a:p>
          <a:p>
            <a:pPr marL="0" indent="0">
              <a:buNone/>
            </a:pPr>
            <a:endParaRPr lang="en-US" dirty="0"/>
          </a:p>
        </p:txBody>
      </p:sp>
    </p:spTree>
    <p:extLst>
      <p:ext uri="{BB962C8B-B14F-4D97-AF65-F5344CB8AC3E}">
        <p14:creationId xmlns:p14="http://schemas.microsoft.com/office/powerpoint/2010/main" val="1110632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Hate Crime in the Workplace</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GB" dirty="0" smtClean="0"/>
              <a:t>“</a:t>
            </a:r>
            <a:r>
              <a:rPr lang="is-IS" dirty="0" smtClean="0"/>
              <a:t>…</a:t>
            </a:r>
            <a:r>
              <a:rPr lang="en-GB" dirty="0" smtClean="0"/>
              <a:t>apart </a:t>
            </a:r>
            <a:r>
              <a:rPr lang="en-GB" dirty="0"/>
              <a:t>from the drunk people that (...) it doesn’t matter, where you from now, what you doing (...), when you pick up them, pick them up on Saturday night at a rank, probably everyone will experience </a:t>
            </a:r>
            <a:r>
              <a:rPr lang="en-GB" dirty="0" smtClean="0"/>
              <a:t>that</a:t>
            </a:r>
            <a:r>
              <a:rPr lang="is-IS" dirty="0" smtClean="0"/>
              <a:t>… </a:t>
            </a:r>
            <a:r>
              <a:rPr lang="en-GB" dirty="0" smtClean="0"/>
              <a:t>They </a:t>
            </a:r>
            <a:r>
              <a:rPr lang="is-IS" dirty="0" smtClean="0"/>
              <a:t>… </a:t>
            </a:r>
            <a:r>
              <a:rPr lang="en-GB" dirty="0" smtClean="0"/>
              <a:t>see </a:t>
            </a:r>
            <a:r>
              <a:rPr lang="en-GB" dirty="0"/>
              <a:t>people crossing the pedestrian crossing </a:t>
            </a:r>
            <a:r>
              <a:rPr lang="en-GB" dirty="0" smtClean="0"/>
              <a:t>and </a:t>
            </a:r>
            <a:r>
              <a:rPr lang="is-IS" dirty="0" smtClean="0"/>
              <a:t>… </a:t>
            </a:r>
            <a:r>
              <a:rPr lang="en-GB" dirty="0" smtClean="0"/>
              <a:t>they </a:t>
            </a:r>
            <a:r>
              <a:rPr lang="en-GB" dirty="0"/>
              <a:t>start swearing (...) </a:t>
            </a:r>
            <a:r>
              <a:rPr lang="en-GB" i="1" dirty="0" smtClean="0"/>
              <a:t>‘foreigners</a:t>
            </a:r>
            <a:r>
              <a:rPr lang="en-GB" i="1" dirty="0"/>
              <a:t>, they coming through the (...), just get them all </a:t>
            </a:r>
            <a:r>
              <a:rPr lang="en-GB" i="1" dirty="0" smtClean="0"/>
              <a:t>out’</a:t>
            </a:r>
            <a:r>
              <a:rPr lang="en-GB" dirty="0" smtClean="0"/>
              <a:t>, </a:t>
            </a:r>
            <a:r>
              <a:rPr lang="en-GB" dirty="0"/>
              <a:t>and then, just before you drop them </a:t>
            </a:r>
            <a:r>
              <a:rPr lang="en-GB" dirty="0" smtClean="0"/>
              <a:t>off</a:t>
            </a:r>
            <a:r>
              <a:rPr lang="en-GB" dirty="0"/>
              <a:t> </a:t>
            </a:r>
            <a:r>
              <a:rPr lang="is-IS" dirty="0" smtClean="0"/>
              <a:t>…</a:t>
            </a:r>
            <a:r>
              <a:rPr lang="en-GB" dirty="0" smtClean="0"/>
              <a:t> ‘</a:t>
            </a:r>
            <a:r>
              <a:rPr lang="en-GB" i="1" dirty="0" smtClean="0"/>
              <a:t>[Where] </a:t>
            </a:r>
            <a:r>
              <a:rPr lang="en-GB" i="1" dirty="0"/>
              <a:t>about you from mate</a:t>
            </a:r>
            <a:r>
              <a:rPr lang="en-GB" i="1" dirty="0" smtClean="0"/>
              <a:t>?’</a:t>
            </a:r>
            <a:r>
              <a:rPr lang="en-GB" dirty="0" smtClean="0"/>
              <a:t> </a:t>
            </a:r>
            <a:r>
              <a:rPr lang="en-GB" dirty="0"/>
              <a:t>When you tell them where you from, there’s no more conversation, obviously, because they just realise they been slagging us off, all the way down from the rank to their property, and then, just before they coming out, they realise you’re not English as well.  And then, it gets to the point when they probably feel more embarrassed than </a:t>
            </a:r>
            <a:r>
              <a:rPr lang="en-GB" dirty="0" smtClean="0"/>
              <a:t>(...) it happens </a:t>
            </a:r>
            <a:r>
              <a:rPr lang="is-IS" dirty="0" smtClean="0"/>
              <a:t>…</a:t>
            </a:r>
            <a:r>
              <a:rPr lang="en-GB" dirty="0" smtClean="0"/>
              <a:t> </a:t>
            </a:r>
            <a:r>
              <a:rPr lang="en-GB" dirty="0"/>
              <a:t>it was not only after the Brexit thing, it was before as well but it happens mainly when someone get bit too much to </a:t>
            </a:r>
            <a:r>
              <a:rPr lang="en-GB" dirty="0" smtClean="0"/>
              <a:t>drink …</a:t>
            </a:r>
            <a:r>
              <a:rPr lang="en-US" dirty="0" smtClean="0"/>
              <a:t>”</a:t>
            </a:r>
          </a:p>
          <a:p>
            <a:pPr marL="0" indent="0" algn="r">
              <a:buNone/>
            </a:pPr>
            <a:endParaRPr lang="en-US" dirty="0" smtClean="0"/>
          </a:p>
          <a:p>
            <a:pPr marL="0" indent="0" algn="r">
              <a:buNone/>
            </a:pPr>
            <a:r>
              <a:rPr lang="en-US" dirty="0" smtClean="0"/>
              <a:t>(Participant 4, male, Polish)</a:t>
            </a:r>
            <a:endParaRPr lang="en-US" dirty="0"/>
          </a:p>
        </p:txBody>
      </p:sp>
    </p:spTree>
    <p:extLst>
      <p:ext uri="{BB962C8B-B14F-4D97-AF65-F5344CB8AC3E}">
        <p14:creationId xmlns:p14="http://schemas.microsoft.com/office/powerpoint/2010/main" val="2089338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Hate </a:t>
            </a:r>
            <a:r>
              <a:rPr lang="en-US" dirty="0"/>
              <a:t>C</a:t>
            </a:r>
            <a:r>
              <a:rPr lang="en-US" dirty="0" smtClean="0"/>
              <a:t>rime </a:t>
            </a:r>
            <a:r>
              <a:rPr lang="en-US" dirty="0"/>
              <a:t>in the W</a:t>
            </a:r>
            <a:r>
              <a:rPr lang="en-US" dirty="0" smtClean="0"/>
              <a:t>orkplace</a:t>
            </a:r>
            <a:endParaRPr lang="en-US" dirty="0"/>
          </a:p>
        </p:txBody>
      </p:sp>
      <p:sp>
        <p:nvSpPr>
          <p:cNvPr id="3" name="Content Placeholder 2"/>
          <p:cNvSpPr>
            <a:spLocks noGrp="1"/>
          </p:cNvSpPr>
          <p:nvPr>
            <p:ph idx="1"/>
          </p:nvPr>
        </p:nvSpPr>
        <p:spPr/>
        <p:txBody>
          <a:bodyPr>
            <a:normAutofit/>
          </a:bodyPr>
          <a:lstStyle/>
          <a:p>
            <a:pPr marL="0" indent="0">
              <a:buNone/>
            </a:pPr>
            <a:r>
              <a:rPr lang="en-GB" dirty="0" smtClean="0"/>
              <a:t>“</a:t>
            </a:r>
            <a:r>
              <a:rPr lang="is-IS" dirty="0" smtClean="0"/>
              <a:t>…</a:t>
            </a:r>
            <a:r>
              <a:rPr lang="en-GB" dirty="0" smtClean="0"/>
              <a:t>we </a:t>
            </a:r>
            <a:r>
              <a:rPr lang="en-GB" dirty="0"/>
              <a:t>had one customer saying, </a:t>
            </a:r>
            <a:r>
              <a:rPr lang="en-GB" dirty="0" smtClean="0"/>
              <a:t>‘</a:t>
            </a:r>
            <a:r>
              <a:rPr lang="en-GB" i="1" dirty="0" smtClean="0"/>
              <a:t>Yeah</a:t>
            </a:r>
            <a:r>
              <a:rPr lang="en-GB" i="1" dirty="0"/>
              <a:t>, I would prefer, no, I would like British person to pick me up</a:t>
            </a:r>
            <a:r>
              <a:rPr lang="en-GB" i="1" dirty="0" smtClean="0"/>
              <a:t>.’  </a:t>
            </a:r>
            <a:r>
              <a:rPr lang="en-GB" dirty="0"/>
              <a:t>Lady was very, very upset one day by, I think, some foreign driver and then, so decided to ask for a British driver every time she rang. </a:t>
            </a:r>
            <a:r>
              <a:rPr lang="en-GB" dirty="0" smtClean="0"/>
              <a:t>After </a:t>
            </a:r>
            <a:r>
              <a:rPr lang="en-GB" dirty="0"/>
              <a:t>that, she didn’t have to say because we knew exactly what expectations </a:t>
            </a:r>
            <a:r>
              <a:rPr lang="en-GB" dirty="0" smtClean="0"/>
              <a:t>are.”</a:t>
            </a:r>
          </a:p>
          <a:p>
            <a:pPr marL="0" indent="0" algn="r">
              <a:buNone/>
            </a:pPr>
            <a:r>
              <a:rPr lang="en-GB" dirty="0" smtClean="0"/>
              <a:t>(Participant 4, male, Polish)</a:t>
            </a:r>
            <a:endParaRPr lang="en-US" dirty="0"/>
          </a:p>
        </p:txBody>
      </p:sp>
    </p:spTree>
    <p:extLst>
      <p:ext uri="{BB962C8B-B14F-4D97-AF65-F5344CB8AC3E}">
        <p14:creationId xmlns:p14="http://schemas.microsoft.com/office/powerpoint/2010/main" val="596711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 of Public </a:t>
            </a:r>
            <a:r>
              <a:rPr lang="en-US" dirty="0"/>
              <a:t>S</a:t>
            </a:r>
            <a:r>
              <a:rPr lang="en-US" dirty="0" smtClean="0"/>
              <a:t>pace/s</a:t>
            </a:r>
            <a:endParaRPr lang="en-US" dirty="0"/>
          </a:p>
        </p:txBody>
      </p:sp>
      <p:sp>
        <p:nvSpPr>
          <p:cNvPr id="3" name="Content Placeholder 2"/>
          <p:cNvSpPr>
            <a:spLocks noGrp="1"/>
          </p:cNvSpPr>
          <p:nvPr>
            <p:ph idx="1"/>
          </p:nvPr>
        </p:nvSpPr>
        <p:spPr/>
        <p:txBody>
          <a:bodyPr>
            <a:normAutofit fontScale="77500" lnSpcReduction="20000"/>
          </a:bodyPr>
          <a:lstStyle/>
          <a:p>
            <a:pPr marL="0" indent="0">
              <a:spcBef>
                <a:spcPts val="0"/>
              </a:spcBef>
              <a:buNone/>
            </a:pPr>
            <a:r>
              <a:rPr lang="en-GB" dirty="0" smtClean="0"/>
              <a:t>“I </a:t>
            </a:r>
            <a:r>
              <a:rPr lang="en-GB" dirty="0"/>
              <a:t>don’t go to </a:t>
            </a:r>
            <a:r>
              <a:rPr lang="en-GB" dirty="0" smtClean="0"/>
              <a:t>pubs </a:t>
            </a:r>
            <a:r>
              <a:rPr lang="is-IS" dirty="0" smtClean="0"/>
              <a:t>…</a:t>
            </a:r>
            <a:r>
              <a:rPr lang="en-GB" dirty="0" smtClean="0"/>
              <a:t> </a:t>
            </a:r>
            <a:r>
              <a:rPr lang="en-GB" dirty="0"/>
              <a:t>I will go to restaurant. </a:t>
            </a:r>
            <a:r>
              <a:rPr lang="en-GB" dirty="0" smtClean="0"/>
              <a:t>I </a:t>
            </a:r>
            <a:r>
              <a:rPr lang="is-IS" dirty="0" smtClean="0"/>
              <a:t>… </a:t>
            </a:r>
            <a:r>
              <a:rPr lang="en-GB" dirty="0" smtClean="0"/>
              <a:t>especially </a:t>
            </a:r>
            <a:r>
              <a:rPr lang="is-IS" dirty="0" smtClean="0"/>
              <a:t>… </a:t>
            </a:r>
            <a:r>
              <a:rPr lang="en-GB" dirty="0" smtClean="0"/>
              <a:t>avoid </a:t>
            </a:r>
            <a:r>
              <a:rPr lang="en-GB" dirty="0"/>
              <a:t>the pubs and you know, on the high street, and I will avoid pubs, and neighbourhoods as well</a:t>
            </a:r>
            <a:r>
              <a:rPr lang="en-GB" dirty="0" smtClean="0"/>
              <a:t>.”</a:t>
            </a:r>
          </a:p>
          <a:p>
            <a:pPr marL="0" indent="0" algn="r">
              <a:spcBef>
                <a:spcPts val="0"/>
              </a:spcBef>
              <a:buNone/>
            </a:pPr>
            <a:r>
              <a:rPr lang="en-GB" dirty="0"/>
              <a:t> </a:t>
            </a:r>
            <a:r>
              <a:rPr lang="en-US" dirty="0"/>
              <a:t>(Participant </a:t>
            </a:r>
            <a:r>
              <a:rPr lang="en-US" dirty="0" smtClean="0"/>
              <a:t>5, </a:t>
            </a:r>
            <a:r>
              <a:rPr lang="en-US" dirty="0"/>
              <a:t>female, Polish)</a:t>
            </a:r>
          </a:p>
          <a:p>
            <a:pPr marL="0" indent="0">
              <a:spcBef>
                <a:spcPts val="0"/>
              </a:spcBef>
              <a:buNone/>
            </a:pPr>
            <a:endParaRPr lang="en-GB" dirty="0"/>
          </a:p>
          <a:p>
            <a:pPr marL="0" indent="0">
              <a:spcBef>
                <a:spcPts val="0"/>
              </a:spcBef>
              <a:buNone/>
            </a:pPr>
            <a:r>
              <a:rPr lang="en-GB" dirty="0" smtClean="0"/>
              <a:t>“… I’m </a:t>
            </a:r>
            <a:r>
              <a:rPr lang="en-GB" dirty="0"/>
              <a:t>quite lucky </a:t>
            </a:r>
            <a:r>
              <a:rPr lang="en-GB" dirty="0" smtClean="0"/>
              <a:t>because </a:t>
            </a:r>
            <a:r>
              <a:rPr lang="is-IS" dirty="0" smtClean="0"/>
              <a:t>… </a:t>
            </a:r>
            <a:r>
              <a:rPr lang="en-GB" dirty="0" smtClean="0"/>
              <a:t>I </a:t>
            </a:r>
            <a:r>
              <a:rPr lang="en-GB" dirty="0"/>
              <a:t>speak the language so I can kind of manage wherever I go, but I know </a:t>
            </a:r>
            <a:r>
              <a:rPr lang="is-IS" dirty="0" smtClean="0"/>
              <a:t>…</a:t>
            </a:r>
            <a:r>
              <a:rPr lang="en-GB" dirty="0" smtClean="0"/>
              <a:t> </a:t>
            </a:r>
            <a:r>
              <a:rPr lang="en-GB" dirty="0"/>
              <a:t>loads of people who won’t leave the house, unless they go shopping to Tesco or Wilkinson or </a:t>
            </a:r>
            <a:r>
              <a:rPr lang="en-GB" dirty="0" err="1"/>
              <a:t>Poundland</a:t>
            </a:r>
            <a:r>
              <a:rPr lang="en-GB" dirty="0" smtClean="0"/>
              <a:t>, </a:t>
            </a:r>
            <a:r>
              <a:rPr lang="is-IS" dirty="0" smtClean="0"/>
              <a:t>…</a:t>
            </a:r>
            <a:r>
              <a:rPr lang="en-GB" dirty="0" smtClean="0"/>
              <a:t> </a:t>
            </a:r>
            <a:r>
              <a:rPr lang="en-GB" dirty="0"/>
              <a:t>there are people, </a:t>
            </a:r>
            <a:r>
              <a:rPr lang="is-IS" dirty="0" smtClean="0"/>
              <a:t>… </a:t>
            </a:r>
            <a:r>
              <a:rPr lang="en-GB" dirty="0" smtClean="0"/>
              <a:t>here</a:t>
            </a:r>
            <a:r>
              <a:rPr lang="en-GB" dirty="0"/>
              <a:t>, never been in coffee shop, you know, been in UK for eight years but never went to coffee shop. </a:t>
            </a:r>
            <a:r>
              <a:rPr lang="en-GB" dirty="0" smtClean="0"/>
              <a:t>So </a:t>
            </a:r>
            <a:r>
              <a:rPr lang="en-GB" dirty="0"/>
              <a:t>it just makes you </a:t>
            </a:r>
            <a:r>
              <a:rPr lang="en-GB" dirty="0" smtClean="0"/>
              <a:t>think</a:t>
            </a:r>
            <a:r>
              <a:rPr lang="en-GB" dirty="0"/>
              <a:t> </a:t>
            </a:r>
            <a:r>
              <a:rPr lang="is-IS" dirty="0" smtClean="0"/>
              <a:t>…</a:t>
            </a:r>
            <a:r>
              <a:rPr lang="en-GB" dirty="0" smtClean="0"/>
              <a:t> </a:t>
            </a:r>
            <a:r>
              <a:rPr lang="en-GB" dirty="0"/>
              <a:t>why they don’t go, because they don’t feel confident</a:t>
            </a:r>
            <a:r>
              <a:rPr lang="en-GB" dirty="0" smtClean="0"/>
              <a:t>. Or</a:t>
            </a:r>
            <a:r>
              <a:rPr lang="en-GB" dirty="0"/>
              <a:t> </a:t>
            </a:r>
            <a:r>
              <a:rPr lang="is-IS" dirty="0" smtClean="0"/>
              <a:t>…</a:t>
            </a:r>
            <a:r>
              <a:rPr lang="en-GB" dirty="0" smtClean="0"/>
              <a:t> </a:t>
            </a:r>
            <a:r>
              <a:rPr lang="en-GB" dirty="0"/>
              <a:t>they don’t go because, maybe they try to go before and something bad </a:t>
            </a:r>
            <a:r>
              <a:rPr lang="en-GB" dirty="0" smtClean="0"/>
              <a:t>happened</a:t>
            </a:r>
            <a:r>
              <a:rPr lang="en-US" dirty="0" smtClean="0"/>
              <a:t>.”</a:t>
            </a:r>
          </a:p>
          <a:p>
            <a:pPr marL="0" indent="0" algn="r">
              <a:spcBef>
                <a:spcPts val="0"/>
              </a:spcBef>
              <a:buNone/>
            </a:pPr>
            <a:r>
              <a:rPr lang="en-GB" dirty="0"/>
              <a:t> </a:t>
            </a:r>
            <a:r>
              <a:rPr lang="en-US" dirty="0"/>
              <a:t>(Participant 1, female, Polish</a:t>
            </a:r>
            <a:r>
              <a:rPr lang="en-US" dirty="0" smtClean="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71260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Public </a:t>
            </a:r>
            <a:r>
              <a:rPr lang="en-US" dirty="0"/>
              <a:t>S</a:t>
            </a:r>
            <a:r>
              <a:rPr lang="en-US" dirty="0" smtClean="0"/>
              <a:t>pace/s</a:t>
            </a:r>
            <a:endParaRPr lang="en-US" dirty="0"/>
          </a:p>
        </p:txBody>
      </p:sp>
      <p:sp>
        <p:nvSpPr>
          <p:cNvPr id="3" name="Content Placeholder 2"/>
          <p:cNvSpPr>
            <a:spLocks noGrp="1"/>
          </p:cNvSpPr>
          <p:nvPr>
            <p:ph idx="1"/>
          </p:nvPr>
        </p:nvSpPr>
        <p:spPr>
          <a:xfrm>
            <a:off x="457200" y="1600202"/>
            <a:ext cx="8229600" cy="4421086"/>
          </a:xfrm>
        </p:spPr>
        <p:txBody>
          <a:bodyPr>
            <a:normAutofit fontScale="85000" lnSpcReduction="20000"/>
          </a:bodyPr>
          <a:lstStyle/>
          <a:p>
            <a:pPr marL="0" indent="0">
              <a:buNone/>
            </a:pPr>
            <a:r>
              <a:rPr lang="is-IS" dirty="0" smtClean="0"/>
              <a:t>“…</a:t>
            </a:r>
            <a:r>
              <a:rPr lang="en-GB" dirty="0" smtClean="0"/>
              <a:t> </a:t>
            </a:r>
            <a:r>
              <a:rPr lang="en-GB" dirty="0"/>
              <a:t>it was a few years </a:t>
            </a:r>
            <a:r>
              <a:rPr lang="en-GB" dirty="0" smtClean="0"/>
              <a:t>ago </a:t>
            </a:r>
            <a:r>
              <a:rPr lang="is-IS" dirty="0" smtClean="0"/>
              <a:t>… </a:t>
            </a:r>
            <a:r>
              <a:rPr lang="en-GB" dirty="0" smtClean="0"/>
              <a:t>me </a:t>
            </a:r>
            <a:r>
              <a:rPr lang="en-GB" dirty="0"/>
              <a:t>and my friend who is also Hungarian, she came to visit </a:t>
            </a:r>
            <a:r>
              <a:rPr lang="en-GB" dirty="0" smtClean="0"/>
              <a:t>me </a:t>
            </a:r>
            <a:r>
              <a:rPr lang="is-IS" dirty="0" smtClean="0"/>
              <a:t>… </a:t>
            </a:r>
            <a:r>
              <a:rPr lang="en-GB" dirty="0" smtClean="0"/>
              <a:t>and </a:t>
            </a:r>
            <a:r>
              <a:rPr lang="en-GB" dirty="0"/>
              <a:t>we were queuing in front of </a:t>
            </a:r>
            <a:r>
              <a:rPr lang="en-GB" dirty="0" smtClean="0"/>
              <a:t>[a] nightclub</a:t>
            </a:r>
            <a:r>
              <a:rPr lang="en-GB" dirty="0"/>
              <a:t>, and these two </a:t>
            </a:r>
            <a:r>
              <a:rPr lang="en-GB" dirty="0" smtClean="0"/>
              <a:t>lads </a:t>
            </a:r>
            <a:r>
              <a:rPr lang="is-IS" dirty="0" smtClean="0"/>
              <a:t>…</a:t>
            </a:r>
            <a:r>
              <a:rPr lang="en-GB" dirty="0" smtClean="0"/>
              <a:t> </a:t>
            </a:r>
            <a:r>
              <a:rPr lang="en-GB" dirty="0"/>
              <a:t>tried to, chatting us up and, as they would. </a:t>
            </a:r>
            <a:r>
              <a:rPr lang="en-GB" dirty="0" smtClean="0"/>
              <a:t>And </a:t>
            </a:r>
            <a:r>
              <a:rPr lang="en-GB" dirty="0"/>
              <a:t>they must have heard our accents, and because we </a:t>
            </a:r>
            <a:r>
              <a:rPr lang="is-IS" dirty="0" smtClean="0"/>
              <a:t>… </a:t>
            </a:r>
            <a:r>
              <a:rPr lang="en-GB" dirty="0" smtClean="0"/>
              <a:t>didn’t </a:t>
            </a:r>
            <a:r>
              <a:rPr lang="en-GB" dirty="0"/>
              <a:t>want to do anything with them, we tried to be very polite and, </a:t>
            </a:r>
            <a:r>
              <a:rPr lang="en-GB" i="1" dirty="0" smtClean="0"/>
              <a:t>‘okay </a:t>
            </a:r>
            <a:r>
              <a:rPr lang="en-GB" i="1" dirty="0"/>
              <a:t>lads, just not, we are not </a:t>
            </a:r>
            <a:r>
              <a:rPr lang="en-GB" i="1" dirty="0" smtClean="0"/>
              <a:t>interested’</a:t>
            </a:r>
            <a:r>
              <a:rPr lang="en-GB" dirty="0" smtClean="0"/>
              <a:t>, </a:t>
            </a:r>
            <a:r>
              <a:rPr lang="en-GB" dirty="0"/>
              <a:t>and they just turned and </a:t>
            </a:r>
            <a:r>
              <a:rPr lang="en-GB" i="1" dirty="0" smtClean="0"/>
              <a:t>‘Oh </a:t>
            </a:r>
            <a:r>
              <a:rPr lang="en-GB" i="1" dirty="0"/>
              <a:t>God, the pair of </a:t>
            </a:r>
            <a:r>
              <a:rPr lang="en-GB" i="1" dirty="0" smtClean="0"/>
              <a:t>f*</a:t>
            </a:r>
            <a:r>
              <a:rPr lang="en-GB" i="1" dirty="0" err="1" smtClean="0"/>
              <a:t>cking</a:t>
            </a:r>
            <a:r>
              <a:rPr lang="en-GB" i="1" dirty="0" smtClean="0"/>
              <a:t> </a:t>
            </a:r>
            <a:r>
              <a:rPr lang="en-GB" i="1" dirty="0"/>
              <a:t>foreigners, get the </a:t>
            </a:r>
            <a:r>
              <a:rPr lang="en-GB" i="1" dirty="0" smtClean="0"/>
              <a:t>f*</a:t>
            </a:r>
            <a:r>
              <a:rPr lang="en-GB" i="1" dirty="0" err="1" smtClean="0"/>
              <a:t>ck</a:t>
            </a:r>
            <a:r>
              <a:rPr lang="en-GB" i="1" dirty="0" smtClean="0"/>
              <a:t> </a:t>
            </a:r>
            <a:r>
              <a:rPr lang="en-GB" i="1" dirty="0"/>
              <a:t>out of the </a:t>
            </a:r>
            <a:r>
              <a:rPr lang="en-GB" i="1" dirty="0" smtClean="0"/>
              <a:t>f*</a:t>
            </a:r>
            <a:r>
              <a:rPr lang="en-GB" i="1" dirty="0" err="1" smtClean="0"/>
              <a:t>cking</a:t>
            </a:r>
            <a:r>
              <a:rPr lang="en-GB" i="1" dirty="0" smtClean="0"/>
              <a:t> </a:t>
            </a:r>
            <a:r>
              <a:rPr lang="en-GB" i="1" dirty="0"/>
              <a:t>queue, and then just </a:t>
            </a:r>
            <a:r>
              <a:rPr lang="en-GB" i="1" dirty="0" smtClean="0"/>
              <a:t>f*</a:t>
            </a:r>
            <a:r>
              <a:rPr lang="en-GB" i="1" dirty="0" err="1" smtClean="0"/>
              <a:t>ck</a:t>
            </a:r>
            <a:r>
              <a:rPr lang="en-GB" i="1" dirty="0" smtClean="0"/>
              <a:t> off’.</a:t>
            </a:r>
            <a:r>
              <a:rPr lang="en-GB" dirty="0" smtClean="0"/>
              <a:t> So </a:t>
            </a:r>
            <a:r>
              <a:rPr lang="en-GB" dirty="0"/>
              <a:t>that was the sort of thing. </a:t>
            </a:r>
            <a:r>
              <a:rPr lang="en-GB" dirty="0" smtClean="0"/>
              <a:t>But </a:t>
            </a:r>
            <a:r>
              <a:rPr lang="en-GB" dirty="0"/>
              <a:t>I just shrugged my shoulder but my friend said </a:t>
            </a:r>
            <a:r>
              <a:rPr lang="is-IS" dirty="0" smtClean="0"/>
              <a:t>… </a:t>
            </a:r>
            <a:r>
              <a:rPr lang="en-GB" dirty="0" smtClean="0"/>
              <a:t>I’m </a:t>
            </a:r>
            <a:r>
              <a:rPr lang="en-GB" dirty="0"/>
              <a:t>never, ever, ever going to come to Lincoln ever again. </a:t>
            </a:r>
            <a:r>
              <a:rPr lang="en-GB" dirty="0" smtClean="0"/>
              <a:t>Because </a:t>
            </a:r>
            <a:r>
              <a:rPr lang="en-GB" dirty="0"/>
              <a:t>people are racist in Lincoln</a:t>
            </a:r>
            <a:r>
              <a:rPr lang="en-GB" dirty="0" smtClean="0"/>
              <a:t>...”</a:t>
            </a:r>
          </a:p>
          <a:p>
            <a:pPr marL="0" indent="0" algn="r">
              <a:buNone/>
            </a:pPr>
            <a:r>
              <a:rPr lang="en-GB" dirty="0" smtClean="0"/>
              <a:t>(Participant 3, female, Hungarian)</a:t>
            </a:r>
            <a:endParaRPr lang="en-US" dirty="0"/>
          </a:p>
          <a:p>
            <a:endParaRPr lang="en-US" dirty="0"/>
          </a:p>
        </p:txBody>
      </p:sp>
    </p:spTree>
    <p:extLst>
      <p:ext uri="{BB962C8B-B14F-4D97-AF65-F5344CB8AC3E}">
        <p14:creationId xmlns:p14="http://schemas.microsoft.com/office/powerpoint/2010/main" val="618598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Use of Public </a:t>
            </a:r>
            <a:r>
              <a:rPr lang="en-GB" dirty="0"/>
              <a:t>S</a:t>
            </a:r>
            <a:r>
              <a:rPr lang="en-GB" dirty="0" smtClean="0"/>
              <a:t>pace/s</a:t>
            </a:r>
            <a:endParaRPr lang="en-US" dirty="0"/>
          </a:p>
        </p:txBody>
      </p:sp>
      <p:sp>
        <p:nvSpPr>
          <p:cNvPr id="3" name="Content Placeholder 2"/>
          <p:cNvSpPr>
            <a:spLocks noGrp="1"/>
          </p:cNvSpPr>
          <p:nvPr>
            <p:ph idx="1"/>
          </p:nvPr>
        </p:nvSpPr>
        <p:spPr>
          <a:xfrm>
            <a:off x="457200" y="1556792"/>
            <a:ext cx="8229600" cy="4320479"/>
          </a:xfrm>
        </p:spPr>
        <p:txBody>
          <a:bodyPr>
            <a:normAutofit fontScale="77500" lnSpcReduction="20000"/>
          </a:bodyPr>
          <a:lstStyle/>
          <a:p>
            <a:pPr marL="0" indent="0">
              <a:buNone/>
            </a:pPr>
            <a:r>
              <a:rPr lang="en-GB" dirty="0" smtClean="0"/>
              <a:t>“</a:t>
            </a:r>
            <a:r>
              <a:rPr lang="is-IS" dirty="0" smtClean="0"/>
              <a:t>…</a:t>
            </a:r>
            <a:r>
              <a:rPr lang="en-GB" dirty="0" smtClean="0"/>
              <a:t> </a:t>
            </a:r>
            <a:r>
              <a:rPr lang="en-GB" dirty="0"/>
              <a:t>I won’t go out on my own anymore</a:t>
            </a:r>
            <a:r>
              <a:rPr lang="en-GB" dirty="0" smtClean="0"/>
              <a:t>. </a:t>
            </a:r>
            <a:r>
              <a:rPr lang="en-GB" dirty="0"/>
              <a:t>And I </a:t>
            </a:r>
            <a:r>
              <a:rPr lang="en-GB" dirty="0" smtClean="0"/>
              <a:t>won’t </a:t>
            </a:r>
            <a:r>
              <a:rPr lang="is-IS" dirty="0" smtClean="0"/>
              <a:t>… </a:t>
            </a:r>
            <a:r>
              <a:rPr lang="en-GB" dirty="0" smtClean="0"/>
              <a:t>speak </a:t>
            </a:r>
            <a:r>
              <a:rPr lang="en-GB" dirty="0"/>
              <a:t>my language</a:t>
            </a:r>
            <a:r>
              <a:rPr lang="en-GB" dirty="0" smtClean="0"/>
              <a:t>. </a:t>
            </a:r>
            <a:r>
              <a:rPr lang="en-GB" dirty="0"/>
              <a:t>I won’t go out on the street or taxi or public transport, I won’t use my own language</a:t>
            </a:r>
            <a:r>
              <a:rPr lang="en-GB" dirty="0" smtClean="0"/>
              <a:t>. </a:t>
            </a:r>
            <a:r>
              <a:rPr lang="en-GB" dirty="0"/>
              <a:t>I’ve got my sister, who travels on the </a:t>
            </a:r>
            <a:r>
              <a:rPr lang="en-GB" dirty="0" smtClean="0"/>
              <a:t>bus </a:t>
            </a:r>
            <a:r>
              <a:rPr lang="is-IS" dirty="0" smtClean="0"/>
              <a:t>…</a:t>
            </a:r>
            <a:r>
              <a:rPr lang="en-GB" dirty="0" smtClean="0"/>
              <a:t> </a:t>
            </a:r>
            <a:r>
              <a:rPr lang="en-GB" dirty="0"/>
              <a:t>to work and from work, and when I call her after work, she will text me that she’s on the bus, and I need to call her later, because she </a:t>
            </a:r>
            <a:r>
              <a:rPr lang="en-GB" dirty="0" smtClean="0"/>
              <a:t>won’t </a:t>
            </a:r>
            <a:r>
              <a:rPr lang="is-IS" dirty="0" smtClean="0"/>
              <a:t>…</a:t>
            </a:r>
            <a:r>
              <a:rPr lang="en-GB" dirty="0" smtClean="0"/>
              <a:t> </a:t>
            </a:r>
            <a:r>
              <a:rPr lang="en-GB" dirty="0"/>
              <a:t>speak the language. </a:t>
            </a:r>
            <a:r>
              <a:rPr lang="en-GB" dirty="0" smtClean="0"/>
              <a:t>I </a:t>
            </a:r>
            <a:r>
              <a:rPr lang="en-GB" dirty="0"/>
              <a:t>had one of my close friends, my neighbours, her son was in a taxi, recently, and he actually texted, his mum called him and he just texted her saying, </a:t>
            </a:r>
            <a:r>
              <a:rPr lang="en-GB" i="1" dirty="0" smtClean="0"/>
              <a:t>‘I </a:t>
            </a:r>
            <a:r>
              <a:rPr lang="en-GB" i="1" dirty="0"/>
              <a:t>can’t speak, I can’t speak to you now, I’ll call when I get back home</a:t>
            </a:r>
            <a:r>
              <a:rPr lang="en-GB" i="1" dirty="0" smtClean="0"/>
              <a:t>.’</a:t>
            </a:r>
            <a:r>
              <a:rPr lang="en-GB" dirty="0" smtClean="0"/>
              <a:t> And</a:t>
            </a:r>
            <a:r>
              <a:rPr lang="is-IS" dirty="0" smtClean="0"/>
              <a:t>… </a:t>
            </a:r>
            <a:r>
              <a:rPr lang="en-GB" dirty="0" smtClean="0"/>
              <a:t>he </a:t>
            </a:r>
            <a:r>
              <a:rPr lang="is-IS" dirty="0" smtClean="0"/>
              <a:t>… </a:t>
            </a:r>
            <a:r>
              <a:rPr lang="en-GB" dirty="0" smtClean="0"/>
              <a:t>said </a:t>
            </a:r>
            <a:r>
              <a:rPr lang="en-GB" dirty="0"/>
              <a:t>to her that taxi driver made such a horrific comment that he was scared to talk to his mum in Polish</a:t>
            </a:r>
            <a:r>
              <a:rPr lang="en-GB" dirty="0" smtClean="0"/>
              <a:t>.”</a:t>
            </a:r>
          </a:p>
          <a:p>
            <a:pPr marL="0" indent="0" algn="r">
              <a:buNone/>
            </a:pPr>
            <a:r>
              <a:rPr lang="en-GB" dirty="0"/>
              <a:t> </a:t>
            </a:r>
            <a:r>
              <a:rPr lang="en-US" dirty="0"/>
              <a:t>(Participant </a:t>
            </a:r>
            <a:r>
              <a:rPr lang="en-US" dirty="0" smtClean="0"/>
              <a:t>6, </a:t>
            </a:r>
            <a:r>
              <a:rPr lang="en-US" dirty="0"/>
              <a:t>female, Polish)</a:t>
            </a:r>
          </a:p>
          <a:p>
            <a:pPr marL="0" indent="0">
              <a:buNone/>
            </a:pPr>
            <a:endParaRPr lang="en-GB" dirty="0" smtClean="0"/>
          </a:p>
          <a:p>
            <a:pPr marL="0" indent="0">
              <a:buNone/>
            </a:pPr>
            <a:r>
              <a:rPr lang="en-GB" dirty="0" smtClean="0"/>
              <a:t> </a:t>
            </a:r>
            <a:endParaRPr lang="en-US" dirty="0"/>
          </a:p>
        </p:txBody>
      </p:sp>
    </p:spTree>
    <p:extLst>
      <p:ext uri="{BB962C8B-B14F-4D97-AF65-F5344CB8AC3E}">
        <p14:creationId xmlns:p14="http://schemas.microsoft.com/office/powerpoint/2010/main" val="16241301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132856"/>
            <a:ext cx="8229600" cy="1143000"/>
          </a:xfrm>
        </p:spPr>
        <p:txBody>
          <a:bodyPr>
            <a:normAutofit fontScale="90000"/>
          </a:bodyPr>
          <a:lstStyle/>
          <a:p>
            <a:r>
              <a:rPr lang="en-US" dirty="0"/>
              <a:t>3</a:t>
            </a:r>
            <a:r>
              <a:rPr lang="en-US" dirty="0" smtClean="0"/>
              <a:t>. Identity and Markers of Difference</a:t>
            </a:r>
            <a:endParaRPr lang="en-US" dirty="0"/>
          </a:p>
        </p:txBody>
      </p:sp>
    </p:spTree>
    <p:extLst>
      <p:ext uri="{BB962C8B-B14F-4D97-AF65-F5344CB8AC3E}">
        <p14:creationId xmlns:p14="http://schemas.microsoft.com/office/powerpoint/2010/main" val="708820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Markers of Difference: Language and Accent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is-IS" dirty="0" smtClean="0"/>
              <a:t>“…</a:t>
            </a:r>
            <a:r>
              <a:rPr lang="en-GB" dirty="0" smtClean="0"/>
              <a:t>I’m</a:t>
            </a:r>
            <a:r>
              <a:rPr lang="en-GB" dirty="0"/>
              <a:t>, all the time, like, conscious about it, </a:t>
            </a:r>
            <a:r>
              <a:rPr lang="en-GB" dirty="0" smtClean="0"/>
              <a:t>but … </a:t>
            </a:r>
            <a:r>
              <a:rPr lang="en-GB" dirty="0"/>
              <a:t>it’s like, sometimes it’s easier to say something to my son in Czech, and there are English people around, so I don’t want to be rude and so, I have to </a:t>
            </a:r>
            <a:r>
              <a:rPr lang="en-GB" dirty="0" smtClean="0"/>
              <a:t>think</a:t>
            </a:r>
            <a:r>
              <a:rPr lang="en-GB" dirty="0"/>
              <a:t> </a:t>
            </a:r>
            <a:r>
              <a:rPr lang="is-IS" dirty="0" smtClean="0"/>
              <a:t>…</a:t>
            </a:r>
            <a:r>
              <a:rPr lang="en-GB" dirty="0" smtClean="0"/>
              <a:t> </a:t>
            </a:r>
            <a:r>
              <a:rPr lang="en-GB" dirty="0"/>
              <a:t>but sometimes, even, telling him off, it’s easier in my </a:t>
            </a:r>
            <a:r>
              <a:rPr lang="en-GB" dirty="0" smtClean="0"/>
              <a:t>language </a:t>
            </a:r>
            <a:r>
              <a:rPr lang="is-IS" dirty="0" smtClean="0"/>
              <a:t>… </a:t>
            </a:r>
            <a:r>
              <a:rPr lang="en-GB" dirty="0" smtClean="0"/>
              <a:t>I </a:t>
            </a:r>
            <a:r>
              <a:rPr lang="en-GB" dirty="0"/>
              <a:t>try to </a:t>
            </a:r>
            <a:r>
              <a:rPr lang="is-IS" dirty="0" smtClean="0"/>
              <a:t>… </a:t>
            </a:r>
            <a:r>
              <a:rPr lang="en-GB" dirty="0" smtClean="0"/>
              <a:t>avoid </a:t>
            </a:r>
            <a:r>
              <a:rPr lang="en-GB" dirty="0"/>
              <a:t>speaking to him when there </a:t>
            </a:r>
            <a:r>
              <a:rPr lang="en-GB" dirty="0" smtClean="0"/>
              <a:t>are </a:t>
            </a:r>
            <a:r>
              <a:rPr lang="en-GB" dirty="0"/>
              <a:t>people close, I try to avoid speaking to him in my </a:t>
            </a:r>
            <a:r>
              <a:rPr lang="en-GB" dirty="0" smtClean="0"/>
              <a:t>language</a:t>
            </a:r>
            <a:r>
              <a:rPr lang="en-GB" dirty="0"/>
              <a:t> </a:t>
            </a:r>
            <a:r>
              <a:rPr lang="en-GB" dirty="0" smtClean="0"/>
              <a:t>… </a:t>
            </a:r>
            <a:r>
              <a:rPr lang="en-GB" dirty="0"/>
              <a:t>if there are people too </a:t>
            </a:r>
            <a:r>
              <a:rPr lang="en-GB" dirty="0" smtClean="0"/>
              <a:t>close...”</a:t>
            </a:r>
          </a:p>
          <a:p>
            <a:pPr marL="0" indent="0" algn="r">
              <a:buNone/>
            </a:pPr>
            <a:r>
              <a:rPr lang="en-GB" dirty="0" smtClean="0"/>
              <a:t>(Participant 2, female, Czech Republic)</a:t>
            </a:r>
            <a:endParaRPr lang="en-US" dirty="0"/>
          </a:p>
        </p:txBody>
      </p:sp>
    </p:spTree>
    <p:extLst>
      <p:ext uri="{BB962C8B-B14F-4D97-AF65-F5344CB8AC3E}">
        <p14:creationId xmlns:p14="http://schemas.microsoft.com/office/powerpoint/2010/main" val="11060030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Markers of D</a:t>
            </a:r>
            <a:r>
              <a:rPr lang="en-US" dirty="0" smtClean="0"/>
              <a:t>ifference</a:t>
            </a:r>
            <a:r>
              <a:rPr lang="en-US" dirty="0"/>
              <a:t>: L</a:t>
            </a:r>
            <a:r>
              <a:rPr lang="en-US" dirty="0" smtClean="0"/>
              <a:t>anguage </a:t>
            </a:r>
            <a:r>
              <a:rPr lang="en-US" dirty="0"/>
              <a:t>and A</a:t>
            </a:r>
            <a:r>
              <a:rPr lang="en-US" dirty="0" smtClean="0"/>
              <a:t>ccent</a:t>
            </a:r>
            <a:endParaRPr lang="en-US" dirty="0"/>
          </a:p>
        </p:txBody>
      </p:sp>
      <p:sp>
        <p:nvSpPr>
          <p:cNvPr id="3" name="Content Placeholder 2"/>
          <p:cNvSpPr>
            <a:spLocks noGrp="1"/>
          </p:cNvSpPr>
          <p:nvPr>
            <p:ph idx="1"/>
          </p:nvPr>
        </p:nvSpPr>
        <p:spPr>
          <a:xfrm>
            <a:off x="457200" y="1600202"/>
            <a:ext cx="8229600" cy="4421086"/>
          </a:xfrm>
        </p:spPr>
        <p:txBody>
          <a:bodyPr>
            <a:normAutofit fontScale="85000" lnSpcReduction="20000"/>
          </a:bodyPr>
          <a:lstStyle/>
          <a:p>
            <a:pPr marL="0" indent="0">
              <a:buNone/>
            </a:pPr>
            <a:r>
              <a:rPr lang="is-IS" dirty="0" smtClean="0"/>
              <a:t>“… </a:t>
            </a:r>
            <a:r>
              <a:rPr lang="en-GB" dirty="0" smtClean="0"/>
              <a:t>I </a:t>
            </a:r>
            <a:r>
              <a:rPr lang="en-GB" dirty="0"/>
              <a:t>would say some of the older generation used to make comments like </a:t>
            </a:r>
            <a:r>
              <a:rPr lang="en-GB" dirty="0" smtClean="0"/>
              <a:t>‘</a:t>
            </a:r>
            <a:r>
              <a:rPr lang="en-GB" i="1" dirty="0" smtClean="0"/>
              <a:t>I </a:t>
            </a:r>
            <a:r>
              <a:rPr lang="en-GB" i="1" dirty="0"/>
              <a:t>don’t understand what you are </a:t>
            </a:r>
            <a:r>
              <a:rPr lang="en-GB" i="1" dirty="0" smtClean="0"/>
              <a:t>saying’ </a:t>
            </a:r>
            <a:r>
              <a:rPr lang="is-IS" dirty="0" smtClean="0"/>
              <a:t>… </a:t>
            </a:r>
            <a:r>
              <a:rPr lang="en-GB" dirty="0" smtClean="0"/>
              <a:t>They </a:t>
            </a:r>
            <a:r>
              <a:rPr lang="en-GB" dirty="0"/>
              <a:t>used to say, </a:t>
            </a:r>
            <a:r>
              <a:rPr lang="en-GB" i="1" dirty="0" smtClean="0"/>
              <a:t>‘Can </a:t>
            </a:r>
            <a:r>
              <a:rPr lang="en-GB" i="1" dirty="0"/>
              <a:t>I just get somebody English because I have no idea what you’re talking about</a:t>
            </a:r>
            <a:r>
              <a:rPr lang="en-GB" i="1" dirty="0" smtClean="0"/>
              <a:t>?’ </a:t>
            </a:r>
            <a:r>
              <a:rPr lang="en-GB" dirty="0" smtClean="0"/>
              <a:t>It </a:t>
            </a:r>
            <a:r>
              <a:rPr lang="en-GB" dirty="0"/>
              <a:t>happened a few times, </a:t>
            </a:r>
            <a:r>
              <a:rPr lang="en-GB" dirty="0" smtClean="0"/>
              <a:t>or </a:t>
            </a:r>
            <a:r>
              <a:rPr lang="is-IS" dirty="0" smtClean="0"/>
              <a:t>…</a:t>
            </a:r>
            <a:r>
              <a:rPr lang="en-GB" dirty="0" smtClean="0"/>
              <a:t> </a:t>
            </a:r>
            <a:r>
              <a:rPr lang="en-GB" dirty="0"/>
              <a:t>not just older generation here and there, somebody who was being just a little bit ignorant, and </a:t>
            </a:r>
            <a:r>
              <a:rPr lang="en-GB" dirty="0" smtClean="0"/>
              <a:t>made </a:t>
            </a:r>
            <a:r>
              <a:rPr lang="en-GB" dirty="0"/>
              <a:t>(...) </a:t>
            </a:r>
            <a:r>
              <a:rPr lang="en-GB" i="1" dirty="0" smtClean="0"/>
              <a:t>‘I </a:t>
            </a:r>
            <a:r>
              <a:rPr lang="en-GB" i="1" dirty="0"/>
              <a:t>don’t </a:t>
            </a:r>
            <a:r>
              <a:rPr lang="en-GB" i="1" dirty="0" smtClean="0"/>
              <a:t>understand’</a:t>
            </a:r>
            <a:r>
              <a:rPr lang="en-GB" dirty="0" smtClean="0"/>
              <a:t>, </a:t>
            </a:r>
            <a:r>
              <a:rPr lang="en-GB" dirty="0"/>
              <a:t>or </a:t>
            </a:r>
            <a:r>
              <a:rPr lang="en-GB" i="1" dirty="0" smtClean="0"/>
              <a:t>‘I </a:t>
            </a:r>
            <a:r>
              <a:rPr lang="en-GB" i="1" dirty="0"/>
              <a:t>don’t want you to serve </a:t>
            </a:r>
            <a:r>
              <a:rPr lang="en-GB" i="1" dirty="0" smtClean="0"/>
              <a:t>me, </a:t>
            </a:r>
            <a:r>
              <a:rPr lang="en-GB" i="1" dirty="0"/>
              <a:t>I want somebody else to serve me because we don’t understand each </a:t>
            </a:r>
            <a:r>
              <a:rPr lang="en-GB" i="1" dirty="0" smtClean="0"/>
              <a:t>other’</a:t>
            </a:r>
            <a:r>
              <a:rPr lang="en-GB" dirty="0" smtClean="0"/>
              <a:t>, </a:t>
            </a:r>
            <a:r>
              <a:rPr lang="en-GB" dirty="0"/>
              <a:t>and things like </a:t>
            </a:r>
            <a:r>
              <a:rPr lang="en-GB" dirty="0" smtClean="0"/>
              <a:t>that </a:t>
            </a:r>
            <a:r>
              <a:rPr lang="is-IS" dirty="0" smtClean="0"/>
              <a:t>… </a:t>
            </a:r>
            <a:r>
              <a:rPr lang="en-GB" dirty="0" smtClean="0"/>
              <a:t>but </a:t>
            </a:r>
            <a:r>
              <a:rPr lang="is-IS" dirty="0" smtClean="0"/>
              <a:t>… </a:t>
            </a:r>
            <a:r>
              <a:rPr lang="en-GB" dirty="0" smtClean="0"/>
              <a:t>I </a:t>
            </a:r>
            <a:r>
              <a:rPr lang="en-GB" dirty="0"/>
              <a:t>could handle them</a:t>
            </a:r>
            <a:r>
              <a:rPr lang="en-GB" dirty="0" smtClean="0"/>
              <a:t>. And </a:t>
            </a:r>
            <a:r>
              <a:rPr lang="is-IS" dirty="0" smtClean="0"/>
              <a:t>… </a:t>
            </a:r>
            <a:r>
              <a:rPr lang="en-GB" dirty="0" smtClean="0"/>
              <a:t>some </a:t>
            </a:r>
            <a:r>
              <a:rPr lang="en-GB" dirty="0"/>
              <a:t>people are always like </a:t>
            </a:r>
            <a:r>
              <a:rPr lang="en-GB" dirty="0" smtClean="0"/>
              <a:t>that</a:t>
            </a:r>
            <a:r>
              <a:rPr lang="en-GB" dirty="0"/>
              <a:t> </a:t>
            </a:r>
            <a:r>
              <a:rPr lang="is-IS" dirty="0" smtClean="0"/>
              <a:t>…</a:t>
            </a:r>
            <a:r>
              <a:rPr lang="en-GB" dirty="0" smtClean="0"/>
              <a:t> </a:t>
            </a:r>
            <a:r>
              <a:rPr lang="en-GB" dirty="0"/>
              <a:t>they won’t accept </a:t>
            </a:r>
            <a:r>
              <a:rPr lang="en-GB" dirty="0" smtClean="0"/>
              <a:t>change </a:t>
            </a:r>
            <a:r>
              <a:rPr lang="is-IS" dirty="0" smtClean="0"/>
              <a:t>… </a:t>
            </a:r>
            <a:r>
              <a:rPr lang="en-GB" dirty="0" smtClean="0"/>
              <a:t>so </a:t>
            </a:r>
            <a:r>
              <a:rPr lang="en-GB" dirty="0"/>
              <a:t>there was nothing I could </a:t>
            </a:r>
            <a:r>
              <a:rPr lang="en-GB" dirty="0" smtClean="0"/>
              <a:t>do</a:t>
            </a:r>
            <a:r>
              <a:rPr lang="en-GB" dirty="0"/>
              <a:t> </a:t>
            </a:r>
            <a:r>
              <a:rPr lang="is-IS" dirty="0" smtClean="0"/>
              <a:t>…</a:t>
            </a:r>
            <a:r>
              <a:rPr lang="en-GB" dirty="0" smtClean="0"/>
              <a:t>”</a:t>
            </a:r>
          </a:p>
          <a:p>
            <a:pPr marL="0" indent="0" algn="r">
              <a:buNone/>
            </a:pPr>
            <a:r>
              <a:rPr lang="en-GB" dirty="0" smtClean="0"/>
              <a:t>(Participant 3, female, Hungarian)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073291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68236"/>
            <a:ext cx="4680520" cy="908720"/>
          </a:xfrm>
        </p:spPr>
        <p:txBody>
          <a:bodyPr>
            <a:noAutofit/>
          </a:bodyPr>
          <a:lstStyle/>
          <a:p>
            <a:r>
              <a:rPr lang="en-US" sz="3200" dirty="0" smtClean="0"/>
              <a:t>Hate Crime Post-</a:t>
            </a:r>
            <a:r>
              <a:rPr lang="en-US" sz="3200" dirty="0"/>
              <a:t>B</a:t>
            </a:r>
            <a:r>
              <a:rPr lang="en-US" sz="3200" dirty="0" smtClean="0"/>
              <a:t>rexit </a:t>
            </a:r>
            <a:r>
              <a:rPr lang="en-US" sz="3200" dirty="0"/>
              <a:t>V</a:t>
            </a:r>
            <a:r>
              <a:rPr lang="en-US" sz="3200" dirty="0" smtClean="0"/>
              <a:t>ote</a:t>
            </a:r>
            <a:endParaRPr lang="en-US" sz="3200" dirty="0"/>
          </a:p>
        </p:txBody>
      </p:sp>
      <p:sp>
        <p:nvSpPr>
          <p:cNvPr id="3" name="Content Placeholder 2"/>
          <p:cNvSpPr>
            <a:spLocks noGrp="1"/>
          </p:cNvSpPr>
          <p:nvPr>
            <p:ph idx="1"/>
          </p:nvPr>
        </p:nvSpPr>
        <p:spPr>
          <a:xfrm>
            <a:off x="179512" y="1340768"/>
            <a:ext cx="4392488" cy="4608512"/>
          </a:xfrm>
        </p:spPr>
        <p:txBody>
          <a:bodyPr>
            <a:normAutofit fontScale="55000" lnSpcReduction="20000"/>
          </a:bodyPr>
          <a:lstStyle/>
          <a:p>
            <a:r>
              <a:rPr lang="en-GB" dirty="0" smtClean="0"/>
              <a:t>Hate </a:t>
            </a:r>
            <a:r>
              <a:rPr lang="en-GB" dirty="0"/>
              <a:t>speech and hate crimes against migrant populations </a:t>
            </a:r>
            <a:r>
              <a:rPr lang="en-GB" dirty="0" smtClean="0"/>
              <a:t>increased </a:t>
            </a:r>
            <a:r>
              <a:rPr lang="en-GB" dirty="0"/>
              <a:t>leading up to, and in the wake of, </a:t>
            </a:r>
            <a:r>
              <a:rPr lang="en-GB" dirty="0" smtClean="0"/>
              <a:t>‘</a:t>
            </a:r>
            <a:r>
              <a:rPr lang="en-GB" dirty="0" err="1" smtClean="0"/>
              <a:t>brexit</a:t>
            </a:r>
            <a:r>
              <a:rPr lang="en-GB" dirty="0"/>
              <a:t>’ </a:t>
            </a:r>
            <a:r>
              <a:rPr lang="en-GB" dirty="0" smtClean="0"/>
              <a:t>referendum (Lyons </a:t>
            </a:r>
            <a:r>
              <a:rPr lang="en-GB" dirty="0"/>
              <a:t>2016</a:t>
            </a:r>
            <a:r>
              <a:rPr lang="en-GB" dirty="0" smtClean="0"/>
              <a:t>).</a:t>
            </a:r>
          </a:p>
          <a:p>
            <a:r>
              <a:rPr lang="en-US" dirty="0"/>
              <a:t>Second half of June, when the vote took place, </a:t>
            </a:r>
            <a:r>
              <a:rPr lang="en-US" dirty="0" smtClean="0"/>
              <a:t>3,219 </a:t>
            </a:r>
            <a:r>
              <a:rPr lang="en-US" dirty="0"/>
              <a:t>hate crimes </a:t>
            </a:r>
            <a:r>
              <a:rPr lang="en-US" dirty="0" smtClean="0"/>
              <a:t>were </a:t>
            </a:r>
            <a:r>
              <a:rPr lang="en-US" dirty="0"/>
              <a:t>reported to </a:t>
            </a:r>
            <a:r>
              <a:rPr lang="en-US" dirty="0" smtClean="0"/>
              <a:t>police (37% increase </a:t>
            </a:r>
            <a:r>
              <a:rPr lang="en-US" dirty="0"/>
              <a:t>compared to the same period </a:t>
            </a:r>
            <a:r>
              <a:rPr lang="en-US" dirty="0" smtClean="0"/>
              <a:t>in 2015) (Ramadan </a:t>
            </a:r>
            <a:r>
              <a:rPr lang="en-US" dirty="0"/>
              <a:t>2016</a:t>
            </a:r>
            <a:r>
              <a:rPr lang="en-US" dirty="0" smtClean="0"/>
              <a:t>)</a:t>
            </a:r>
            <a:endParaRPr lang="en-GB" dirty="0"/>
          </a:p>
          <a:p>
            <a:r>
              <a:rPr lang="en-GB" dirty="0"/>
              <a:t>S</a:t>
            </a:r>
            <a:r>
              <a:rPr lang="en-GB" dirty="0" smtClean="0"/>
              <a:t>cope </a:t>
            </a:r>
            <a:r>
              <a:rPr lang="en-GB" dirty="0"/>
              <a:t>of racist hate crime has </a:t>
            </a:r>
            <a:r>
              <a:rPr lang="en-GB" dirty="0" smtClean="0"/>
              <a:t>changed </a:t>
            </a:r>
            <a:r>
              <a:rPr lang="en-GB" dirty="0"/>
              <a:t>to include the targeting of asylum seekers, migrant workers, and foreign nationals</a:t>
            </a:r>
            <a:r>
              <a:rPr lang="en-GB" dirty="0" smtClean="0"/>
              <a:t>.</a:t>
            </a:r>
          </a:p>
          <a:p>
            <a:r>
              <a:rPr lang="en-GB" dirty="0" smtClean="0"/>
              <a:t>Environment of ‘intolerance’ has been cultivated by UK politicians (i.e. Home Office ‘Go Home Van’ and BTP posters).</a:t>
            </a:r>
          </a:p>
          <a:p>
            <a:r>
              <a:rPr lang="en-US" i="1" dirty="0" smtClean="0"/>
              <a:t>‘Denials of prejudice’</a:t>
            </a:r>
            <a:r>
              <a:rPr lang="en-US" dirty="0" smtClean="0"/>
              <a:t> - ‘</a:t>
            </a:r>
            <a:r>
              <a:rPr lang="en-US" dirty="0" err="1"/>
              <a:t>discoursive</a:t>
            </a:r>
            <a:r>
              <a:rPr lang="en-US" dirty="0"/>
              <a:t> </a:t>
            </a:r>
            <a:r>
              <a:rPr lang="en-US" dirty="0" err="1"/>
              <a:t>deracialisation</a:t>
            </a:r>
            <a:r>
              <a:rPr lang="en-US" dirty="0"/>
              <a:t> ’ </a:t>
            </a:r>
            <a:r>
              <a:rPr lang="en-US" dirty="0" smtClean="0"/>
              <a:t>describes </a:t>
            </a:r>
            <a:r>
              <a:rPr lang="en-US" dirty="0"/>
              <a:t>the strategy by which </a:t>
            </a:r>
            <a:r>
              <a:rPr lang="en-US" dirty="0" smtClean="0"/>
              <a:t>politicians avoid </a:t>
            </a:r>
            <a:r>
              <a:rPr lang="en-US" dirty="0"/>
              <a:t>using racial </a:t>
            </a:r>
            <a:r>
              <a:rPr lang="en-US" dirty="0" smtClean="0"/>
              <a:t>categories:</a:t>
            </a:r>
          </a:p>
          <a:p>
            <a:pPr lvl="1"/>
            <a:r>
              <a:rPr lang="en-US" i="1" dirty="0" smtClean="0"/>
              <a:t>‘Acts </a:t>
            </a:r>
            <a:r>
              <a:rPr lang="en-US" i="1" dirty="0"/>
              <a:t>of Parliament, designed to </a:t>
            </a:r>
            <a:r>
              <a:rPr lang="en-US" i="1" dirty="0" smtClean="0"/>
              <a:t>restrict immigration </a:t>
            </a:r>
            <a:r>
              <a:rPr lang="en-US" i="1" dirty="0"/>
              <a:t>of non-whites, are phrased in such a way that race is </a:t>
            </a:r>
            <a:r>
              <a:rPr lang="en-US" i="1" dirty="0" smtClean="0"/>
              <a:t>never mentioned</a:t>
            </a:r>
            <a:r>
              <a:rPr lang="en-US" i="1" dirty="0"/>
              <a:t>. Other criteria are used, and it is, as if by magic, that these </a:t>
            </a:r>
            <a:r>
              <a:rPr lang="en-US" i="1" dirty="0" smtClean="0"/>
              <a:t>‘</a:t>
            </a:r>
            <a:r>
              <a:rPr lang="en-US" i="1" dirty="0" err="1"/>
              <a:t>fairminded</a:t>
            </a:r>
            <a:r>
              <a:rPr lang="en-US" i="1" dirty="0"/>
              <a:t> </a:t>
            </a:r>
            <a:r>
              <a:rPr lang="en-US" i="1" dirty="0" smtClean="0"/>
              <a:t>’ criteria </a:t>
            </a:r>
            <a:r>
              <a:rPr lang="en-US" i="1" dirty="0"/>
              <a:t>result in the exclusion of </a:t>
            </a:r>
            <a:r>
              <a:rPr lang="en-US" i="1" dirty="0" smtClean="0"/>
              <a:t>non-whites’ </a:t>
            </a:r>
            <a:r>
              <a:rPr lang="en-US" dirty="0" smtClean="0"/>
              <a:t>(</a:t>
            </a:r>
            <a:r>
              <a:rPr lang="en-US" dirty="0" err="1" smtClean="0"/>
              <a:t>Billig</a:t>
            </a:r>
            <a:r>
              <a:rPr lang="en-US" dirty="0" smtClean="0"/>
              <a:t> 2012: 136).</a:t>
            </a:r>
            <a:endParaRPr lang="en-GB"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33164"/>
            <a:ext cx="4283968" cy="3035796"/>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3068960"/>
            <a:ext cx="4283968" cy="2808312"/>
          </a:xfrm>
          <a:prstGeom prst="rect">
            <a:avLst/>
          </a:prstGeom>
          <a:ln>
            <a:solidFill>
              <a:schemeClr val="tx1"/>
            </a:solidFill>
          </a:ln>
        </p:spPr>
      </p:pic>
    </p:spTree>
    <p:extLst>
      <p:ext uri="{BB962C8B-B14F-4D97-AF65-F5344CB8AC3E}">
        <p14:creationId xmlns:p14="http://schemas.microsoft.com/office/powerpoint/2010/main" val="853566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Markers of Difference: Language and Accent</a:t>
            </a:r>
            <a:endParaRPr lang="en-US" dirty="0"/>
          </a:p>
        </p:txBody>
      </p:sp>
      <p:sp>
        <p:nvSpPr>
          <p:cNvPr id="3" name="Content Placeholder 2"/>
          <p:cNvSpPr>
            <a:spLocks noGrp="1"/>
          </p:cNvSpPr>
          <p:nvPr>
            <p:ph idx="1"/>
          </p:nvPr>
        </p:nvSpPr>
        <p:spPr>
          <a:xfrm>
            <a:off x="457200" y="1600202"/>
            <a:ext cx="8229600" cy="4637110"/>
          </a:xfrm>
        </p:spPr>
        <p:txBody>
          <a:bodyPr>
            <a:normAutofit fontScale="92500" lnSpcReduction="20000"/>
          </a:bodyPr>
          <a:lstStyle/>
          <a:p>
            <a:pPr marL="0" indent="0">
              <a:buNone/>
            </a:pPr>
            <a:r>
              <a:rPr lang="en-GB" dirty="0" smtClean="0"/>
              <a:t>“I </a:t>
            </a:r>
            <a:r>
              <a:rPr lang="en-GB" dirty="0"/>
              <a:t>do try to change my accent as much as I can, but it’s not something I can get rid of</a:t>
            </a:r>
            <a:r>
              <a:rPr lang="en-GB" dirty="0" smtClean="0"/>
              <a:t>, unfortunately ... It </a:t>
            </a:r>
            <a:r>
              <a:rPr lang="en-GB" dirty="0"/>
              <a:t>does change, and I do try my best to soften it, and sometimes, I can soften it, but sometimes, of course, then I’m nervous and people really </a:t>
            </a:r>
            <a:r>
              <a:rPr lang="en-GB" dirty="0" smtClean="0"/>
              <a:t>push </a:t>
            </a:r>
            <a:r>
              <a:rPr lang="en-GB" dirty="0"/>
              <a:t>my buttons, it becomes a little bit </a:t>
            </a:r>
            <a:r>
              <a:rPr lang="en-GB" dirty="0" smtClean="0"/>
              <a:t>stronger</a:t>
            </a:r>
            <a:r>
              <a:rPr lang="en-GB" dirty="0"/>
              <a:t> </a:t>
            </a:r>
            <a:r>
              <a:rPr lang="is-IS" dirty="0" smtClean="0"/>
              <a:t>… </a:t>
            </a:r>
            <a:r>
              <a:rPr lang="en-GB" dirty="0"/>
              <a:t>But, when I’m out and about and (...) I’m on the phone to one of my friends who is British, I don’t like talking on the phone out in the public. </a:t>
            </a:r>
            <a:r>
              <a:rPr lang="en-GB" dirty="0" smtClean="0"/>
              <a:t>Because </a:t>
            </a:r>
            <a:r>
              <a:rPr lang="en-GB" dirty="0"/>
              <a:t>then, other people might hear my accent</a:t>
            </a:r>
            <a:r>
              <a:rPr lang="en-GB" dirty="0" smtClean="0"/>
              <a:t>.”</a:t>
            </a:r>
          </a:p>
          <a:p>
            <a:pPr marL="0" indent="0" algn="r">
              <a:buNone/>
            </a:pPr>
            <a:r>
              <a:rPr lang="en-GB" dirty="0" smtClean="0"/>
              <a:t>(Participant 6, female, Polish)</a:t>
            </a:r>
          </a:p>
          <a:p>
            <a:pPr marL="0" indent="0">
              <a:buNone/>
            </a:pPr>
            <a:endParaRPr lang="en-GB" dirty="0"/>
          </a:p>
          <a:p>
            <a:pPr marL="0" indent="0">
              <a:buNone/>
            </a:pPr>
            <a:r>
              <a:rPr lang="en-GB" dirty="0" smtClean="0"/>
              <a:t> </a:t>
            </a:r>
            <a:endParaRPr lang="en-US" dirty="0"/>
          </a:p>
          <a:p>
            <a:endParaRPr lang="en-US" dirty="0"/>
          </a:p>
        </p:txBody>
      </p:sp>
    </p:spTree>
    <p:extLst>
      <p:ext uri="{BB962C8B-B14F-4D97-AF65-F5344CB8AC3E}">
        <p14:creationId xmlns:p14="http://schemas.microsoft.com/office/powerpoint/2010/main" val="6198657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Markers of Difference: Language and Accent</a:t>
            </a:r>
            <a:endParaRPr lang="en-US" sz="3600" dirty="0"/>
          </a:p>
        </p:txBody>
      </p:sp>
      <p:sp>
        <p:nvSpPr>
          <p:cNvPr id="3" name="Content Placeholder 2"/>
          <p:cNvSpPr>
            <a:spLocks noGrp="1"/>
          </p:cNvSpPr>
          <p:nvPr>
            <p:ph idx="1"/>
          </p:nvPr>
        </p:nvSpPr>
        <p:spPr/>
        <p:txBody>
          <a:bodyPr>
            <a:normAutofit fontScale="62500" lnSpcReduction="20000"/>
          </a:bodyPr>
          <a:lstStyle/>
          <a:p>
            <a:pPr marL="0" indent="0">
              <a:buNone/>
            </a:pPr>
            <a:r>
              <a:rPr lang="en-GB" dirty="0" smtClean="0"/>
              <a:t>Participant </a:t>
            </a:r>
            <a:r>
              <a:rPr lang="en-GB" dirty="0"/>
              <a:t>1</a:t>
            </a:r>
            <a:r>
              <a:rPr lang="en-GB" dirty="0" smtClean="0"/>
              <a:t>: “</a:t>
            </a:r>
            <a:r>
              <a:rPr lang="is-IS" dirty="0" smtClean="0"/>
              <a:t>…</a:t>
            </a:r>
            <a:r>
              <a:rPr lang="en-GB" dirty="0" smtClean="0"/>
              <a:t> </a:t>
            </a:r>
            <a:r>
              <a:rPr lang="en-GB" dirty="0"/>
              <a:t>it’s just strange because, you know, if you, if you’re British, you don’t come to someone you meet, you don’t ask them where they from? </a:t>
            </a:r>
            <a:r>
              <a:rPr lang="en-GB" dirty="0" smtClean="0"/>
              <a:t>You </a:t>
            </a:r>
            <a:r>
              <a:rPr lang="en-GB" dirty="0"/>
              <a:t>just ask them, maybe, what your name or, you know, what you doing? how long you lived in Lincoln? things like this. </a:t>
            </a:r>
            <a:r>
              <a:rPr lang="en-GB" dirty="0" smtClean="0"/>
              <a:t>When </a:t>
            </a:r>
            <a:r>
              <a:rPr lang="en-GB" dirty="0"/>
              <a:t>you speak in the accent, the next question is </a:t>
            </a:r>
            <a:r>
              <a:rPr lang="en-GB" i="1" dirty="0" smtClean="0"/>
              <a:t>‘where </a:t>
            </a:r>
            <a:r>
              <a:rPr lang="en-GB" i="1" dirty="0"/>
              <a:t>are you </a:t>
            </a:r>
            <a:r>
              <a:rPr lang="en-GB" i="1" dirty="0" smtClean="0"/>
              <a:t>from’?</a:t>
            </a:r>
            <a:r>
              <a:rPr lang="en-GB" dirty="0" smtClean="0"/>
              <a:t>”</a:t>
            </a:r>
            <a:endParaRPr lang="en-US" dirty="0"/>
          </a:p>
          <a:p>
            <a:pPr marL="0" indent="0">
              <a:buNone/>
            </a:pPr>
            <a:endParaRPr lang="en-US" dirty="0" smtClean="0"/>
          </a:p>
          <a:p>
            <a:pPr marL="0" indent="0">
              <a:buNone/>
            </a:pPr>
            <a:r>
              <a:rPr lang="en-US" dirty="0" smtClean="0"/>
              <a:t>Interviewer: “</a:t>
            </a:r>
            <a:r>
              <a:rPr lang="en-GB" dirty="0" smtClean="0"/>
              <a:t>And </a:t>
            </a:r>
            <a:r>
              <a:rPr lang="en-GB" dirty="0"/>
              <a:t>does that make you nervous then, that question</a:t>
            </a:r>
            <a:r>
              <a:rPr lang="en-GB" dirty="0" smtClean="0"/>
              <a:t>?”</a:t>
            </a:r>
          </a:p>
          <a:p>
            <a:pPr marL="0" indent="0">
              <a:buNone/>
            </a:pPr>
            <a:endParaRPr lang="en-GB" dirty="0"/>
          </a:p>
          <a:p>
            <a:pPr marL="0" indent="0">
              <a:buNone/>
            </a:pPr>
            <a:r>
              <a:rPr lang="en-GB" dirty="0" smtClean="0"/>
              <a:t>Participant 1: “Yeah</a:t>
            </a:r>
            <a:r>
              <a:rPr lang="en-GB" dirty="0"/>
              <a:t>. </a:t>
            </a:r>
            <a:r>
              <a:rPr lang="en-GB" dirty="0" smtClean="0"/>
              <a:t>Because </a:t>
            </a:r>
            <a:r>
              <a:rPr lang="en-GB" dirty="0"/>
              <a:t>I don’t know what to expect from </a:t>
            </a:r>
            <a:r>
              <a:rPr lang="en-GB" dirty="0" smtClean="0"/>
              <a:t>people </a:t>
            </a:r>
            <a:r>
              <a:rPr lang="is-IS" dirty="0" smtClean="0"/>
              <a:t>… </a:t>
            </a:r>
            <a:r>
              <a:rPr lang="en-GB" dirty="0" smtClean="0"/>
              <a:t>I </a:t>
            </a:r>
            <a:r>
              <a:rPr lang="en-GB" dirty="0"/>
              <a:t>don’t know if someone will </a:t>
            </a:r>
            <a:r>
              <a:rPr lang="is-IS" dirty="0" smtClean="0"/>
              <a:t>…</a:t>
            </a:r>
            <a:r>
              <a:rPr lang="en-GB" dirty="0" smtClean="0"/>
              <a:t> </a:t>
            </a:r>
            <a:r>
              <a:rPr lang="en-GB" dirty="0"/>
              <a:t>be nice, or </a:t>
            </a:r>
            <a:r>
              <a:rPr lang="en-GB" dirty="0" smtClean="0"/>
              <a:t>will be nasty </a:t>
            </a:r>
            <a:r>
              <a:rPr lang="is-IS" dirty="0" smtClean="0"/>
              <a:t>… </a:t>
            </a:r>
            <a:r>
              <a:rPr lang="en-GB" dirty="0" smtClean="0"/>
              <a:t>when people </a:t>
            </a:r>
            <a:r>
              <a:rPr lang="en-GB" dirty="0"/>
              <a:t>say to me, </a:t>
            </a:r>
            <a:r>
              <a:rPr lang="en-GB" i="1" dirty="0" smtClean="0"/>
              <a:t>‘Oh </a:t>
            </a:r>
            <a:r>
              <a:rPr lang="en-GB" i="1" dirty="0"/>
              <a:t>where you from</a:t>
            </a:r>
            <a:r>
              <a:rPr lang="en-GB" i="1" dirty="0" smtClean="0"/>
              <a:t>?’</a:t>
            </a:r>
            <a:r>
              <a:rPr lang="en-GB" dirty="0" smtClean="0"/>
              <a:t> </a:t>
            </a:r>
            <a:r>
              <a:rPr lang="en-GB" dirty="0"/>
              <a:t>I say </a:t>
            </a:r>
            <a:r>
              <a:rPr lang="en-GB" dirty="0" smtClean="0"/>
              <a:t>Poland. </a:t>
            </a:r>
            <a:r>
              <a:rPr lang="en-GB" dirty="0"/>
              <a:t>I will have a decent conversation but then, somewhere in the conversation, they will say, </a:t>
            </a:r>
            <a:r>
              <a:rPr lang="en-GB" i="1" dirty="0" smtClean="0"/>
              <a:t>‘I’m </a:t>
            </a:r>
            <a:r>
              <a:rPr lang="en-GB" i="1" dirty="0"/>
              <a:t>not racist but, I don’t </a:t>
            </a:r>
            <a:r>
              <a:rPr lang="en-GB" i="1" dirty="0" smtClean="0"/>
              <a:t>like’ </a:t>
            </a:r>
            <a:r>
              <a:rPr lang="is-IS" dirty="0" smtClean="0"/>
              <a:t>…</a:t>
            </a:r>
            <a:r>
              <a:rPr lang="en-GB" dirty="0" smtClean="0"/>
              <a:t> </a:t>
            </a:r>
            <a:r>
              <a:rPr lang="en-GB" dirty="0"/>
              <a:t>or </a:t>
            </a:r>
            <a:r>
              <a:rPr lang="en-GB" i="1" dirty="0" smtClean="0"/>
              <a:t>‘the </a:t>
            </a:r>
            <a:r>
              <a:rPr lang="en-GB" i="1" dirty="0"/>
              <a:t>numbers are too </a:t>
            </a:r>
            <a:r>
              <a:rPr lang="en-GB" i="1" dirty="0" smtClean="0"/>
              <a:t>high’</a:t>
            </a:r>
            <a:r>
              <a:rPr lang="en-GB" dirty="0" smtClean="0"/>
              <a:t>, </a:t>
            </a:r>
            <a:r>
              <a:rPr lang="en-GB" dirty="0"/>
              <a:t>you know, things like this. </a:t>
            </a:r>
            <a:r>
              <a:rPr lang="en-GB" i="1" dirty="0" smtClean="0"/>
              <a:t>‘Oh</a:t>
            </a:r>
            <a:r>
              <a:rPr lang="en-GB" i="1" dirty="0"/>
              <a:t>, why, oh, so many eastern Europeans came here</a:t>
            </a:r>
            <a:r>
              <a:rPr lang="en-GB" i="1" dirty="0" smtClean="0"/>
              <a:t>?’ </a:t>
            </a:r>
            <a:r>
              <a:rPr lang="is-IS" dirty="0" smtClean="0"/>
              <a:t>…”</a:t>
            </a:r>
          </a:p>
          <a:p>
            <a:pPr marL="0" indent="0" algn="r">
              <a:buNone/>
            </a:pPr>
            <a:r>
              <a:rPr lang="is-IS" dirty="0" smtClean="0"/>
              <a:t>(Participant 1, female, Polish)</a:t>
            </a:r>
            <a:endParaRPr lang="en-GB"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0328388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Migrant Identity</a:t>
            </a:r>
            <a:endParaRPr lang="en-US" sz="3600" dirty="0"/>
          </a:p>
        </p:txBody>
      </p:sp>
      <p:sp>
        <p:nvSpPr>
          <p:cNvPr id="3" name="Content Placeholder 2"/>
          <p:cNvSpPr>
            <a:spLocks noGrp="1"/>
          </p:cNvSpPr>
          <p:nvPr>
            <p:ph idx="1"/>
          </p:nvPr>
        </p:nvSpPr>
        <p:spPr/>
        <p:txBody>
          <a:bodyPr>
            <a:normAutofit/>
          </a:bodyPr>
          <a:lstStyle/>
          <a:p>
            <a:pPr marL="0" indent="0">
              <a:buNone/>
            </a:pPr>
            <a:r>
              <a:rPr lang="en-GB" dirty="0" smtClean="0"/>
              <a:t>“</a:t>
            </a:r>
            <a:r>
              <a:rPr lang="is-IS" dirty="0" smtClean="0"/>
              <a:t>… </a:t>
            </a:r>
            <a:r>
              <a:rPr lang="en-GB" dirty="0" smtClean="0"/>
              <a:t>I’ve </a:t>
            </a:r>
            <a:r>
              <a:rPr lang="en-GB" dirty="0"/>
              <a:t>caught myself </a:t>
            </a:r>
            <a:r>
              <a:rPr lang="en-GB" dirty="0" smtClean="0"/>
              <a:t>recently </a:t>
            </a:r>
            <a:r>
              <a:rPr lang="is-IS" dirty="0" smtClean="0"/>
              <a:t>…</a:t>
            </a:r>
            <a:r>
              <a:rPr lang="en-GB" dirty="0" smtClean="0"/>
              <a:t> </a:t>
            </a:r>
            <a:r>
              <a:rPr lang="en-GB" dirty="0"/>
              <a:t>I had a gentleman, he was representing some churches </a:t>
            </a:r>
            <a:r>
              <a:rPr lang="en-GB" dirty="0" smtClean="0"/>
              <a:t>in</a:t>
            </a:r>
            <a:r>
              <a:rPr lang="en-GB" dirty="0"/>
              <a:t> </a:t>
            </a:r>
            <a:r>
              <a:rPr lang="is-IS" dirty="0" smtClean="0"/>
              <a:t>…</a:t>
            </a:r>
            <a:r>
              <a:rPr lang="en-GB" dirty="0" smtClean="0"/>
              <a:t> </a:t>
            </a:r>
            <a:r>
              <a:rPr lang="en-GB" dirty="0"/>
              <a:t>Lincolnshire, and he came to me and he said, </a:t>
            </a:r>
            <a:r>
              <a:rPr lang="en-GB" i="1" dirty="0" smtClean="0"/>
              <a:t>‘Oh</a:t>
            </a:r>
            <a:r>
              <a:rPr lang="en-GB" i="1" dirty="0"/>
              <a:t>, where you from</a:t>
            </a:r>
            <a:r>
              <a:rPr lang="en-GB" i="1" dirty="0" smtClean="0"/>
              <a:t>?’</a:t>
            </a:r>
            <a:r>
              <a:rPr lang="en-GB" dirty="0" smtClean="0"/>
              <a:t> </a:t>
            </a:r>
            <a:r>
              <a:rPr lang="en-GB" dirty="0"/>
              <a:t>And I said, </a:t>
            </a:r>
            <a:r>
              <a:rPr lang="en-GB" dirty="0" smtClean="0"/>
              <a:t>‘</a:t>
            </a:r>
            <a:r>
              <a:rPr lang="en-GB" i="1" dirty="0" smtClean="0"/>
              <a:t>Poland</a:t>
            </a:r>
            <a:r>
              <a:rPr lang="en-GB" dirty="0" smtClean="0"/>
              <a:t>’. </a:t>
            </a:r>
            <a:r>
              <a:rPr lang="en-GB" dirty="0"/>
              <a:t>And he said, </a:t>
            </a:r>
            <a:r>
              <a:rPr lang="en-GB" i="1" dirty="0" smtClean="0"/>
              <a:t>‘I’m </a:t>
            </a:r>
            <a:r>
              <a:rPr lang="en-GB" i="1" dirty="0"/>
              <a:t>not asking your </a:t>
            </a:r>
            <a:r>
              <a:rPr lang="en-GB" i="1" dirty="0" smtClean="0"/>
              <a:t>country, </a:t>
            </a:r>
            <a:r>
              <a:rPr lang="en-GB" i="1" dirty="0"/>
              <a:t>I’m asking the city, or, or </a:t>
            </a:r>
            <a:r>
              <a:rPr lang="en-GB" i="1" dirty="0" smtClean="0"/>
              <a:t>organisation’.</a:t>
            </a:r>
            <a:r>
              <a:rPr lang="en-GB" dirty="0" smtClean="0"/>
              <a:t> And </a:t>
            </a:r>
            <a:r>
              <a:rPr lang="en-GB" dirty="0"/>
              <a:t>I’m like, </a:t>
            </a:r>
            <a:r>
              <a:rPr lang="en-GB" i="1" dirty="0" smtClean="0"/>
              <a:t>‘I’m </a:t>
            </a:r>
            <a:r>
              <a:rPr lang="en-GB" i="1" dirty="0"/>
              <a:t>sorry, I just got used to so many people asking where I’m from, that automatically, I’m saying </a:t>
            </a:r>
            <a:r>
              <a:rPr lang="en-GB" i="1" dirty="0" smtClean="0"/>
              <a:t>Poland’.</a:t>
            </a:r>
            <a:r>
              <a:rPr lang="en-GB" dirty="0" smtClean="0"/>
              <a:t>” </a:t>
            </a:r>
          </a:p>
          <a:p>
            <a:pPr marL="0" indent="0" algn="r">
              <a:buNone/>
            </a:pPr>
            <a:r>
              <a:rPr lang="en-US" dirty="0"/>
              <a:t>(Participant </a:t>
            </a:r>
            <a:r>
              <a:rPr lang="en-US" dirty="0" smtClean="0"/>
              <a:t>7, </a:t>
            </a:r>
            <a:r>
              <a:rPr lang="en-US" dirty="0"/>
              <a:t>female, Polish</a:t>
            </a:r>
            <a:r>
              <a:rPr lang="en-US" dirty="0" smtClean="0"/>
              <a:t>)</a:t>
            </a:r>
            <a:endParaRPr lang="en-US" dirty="0"/>
          </a:p>
        </p:txBody>
      </p:sp>
    </p:spTree>
    <p:extLst>
      <p:ext uri="{BB962C8B-B14F-4D97-AF65-F5344CB8AC3E}">
        <p14:creationId xmlns:p14="http://schemas.microsoft.com/office/powerpoint/2010/main" val="845772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132856"/>
            <a:ext cx="8229600" cy="1143000"/>
          </a:xfrm>
        </p:spPr>
        <p:txBody>
          <a:bodyPr>
            <a:normAutofit/>
          </a:bodyPr>
          <a:lstStyle/>
          <a:p>
            <a:r>
              <a:rPr lang="en-US" dirty="0" smtClean="0"/>
              <a:t>4. Normalization of Racism</a:t>
            </a:r>
            <a:endParaRPr lang="en-US" dirty="0"/>
          </a:p>
        </p:txBody>
      </p:sp>
    </p:spTree>
    <p:extLst>
      <p:ext uri="{BB962C8B-B14F-4D97-AF65-F5344CB8AC3E}">
        <p14:creationId xmlns:p14="http://schemas.microsoft.com/office/powerpoint/2010/main" val="887932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Government </a:t>
            </a:r>
            <a:r>
              <a:rPr lang="en-US" sz="3200" dirty="0" smtClean="0"/>
              <a:t>Policies Encourage </a:t>
            </a:r>
            <a:r>
              <a:rPr lang="en-US" sz="3200" dirty="0"/>
              <a:t>R</a:t>
            </a:r>
            <a:r>
              <a:rPr lang="en-US" sz="3200" dirty="0" smtClean="0"/>
              <a:t>acism</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a:t>
            </a:r>
            <a:r>
              <a:rPr lang="en-GB" dirty="0"/>
              <a:t> </a:t>
            </a:r>
            <a:r>
              <a:rPr lang="is-IS" dirty="0" smtClean="0"/>
              <a:t>…</a:t>
            </a:r>
            <a:r>
              <a:rPr lang="en-GB" dirty="0" smtClean="0"/>
              <a:t> </a:t>
            </a:r>
            <a:r>
              <a:rPr lang="en-GB" dirty="0"/>
              <a:t>for me, my parents almost </a:t>
            </a:r>
            <a:r>
              <a:rPr lang="en-GB" dirty="0" smtClean="0"/>
              <a:t>70 </a:t>
            </a:r>
            <a:r>
              <a:rPr lang="is-IS" dirty="0" smtClean="0"/>
              <a:t>… </a:t>
            </a:r>
            <a:r>
              <a:rPr lang="en-GB" dirty="0" smtClean="0"/>
              <a:t>I </a:t>
            </a:r>
            <a:r>
              <a:rPr lang="en-GB" dirty="0"/>
              <a:t>don’t want them to sit at home and </a:t>
            </a:r>
            <a:r>
              <a:rPr lang="en-GB" dirty="0" smtClean="0"/>
              <a:t>worry</a:t>
            </a:r>
            <a:r>
              <a:rPr lang="en-GB" dirty="0"/>
              <a:t> </a:t>
            </a:r>
            <a:r>
              <a:rPr lang="is-IS" dirty="0" smtClean="0"/>
              <a:t>…</a:t>
            </a:r>
            <a:r>
              <a:rPr lang="en-GB" dirty="0" smtClean="0"/>
              <a:t> </a:t>
            </a:r>
            <a:r>
              <a:rPr lang="en-GB" dirty="0"/>
              <a:t>what will happen with the daughters. </a:t>
            </a:r>
            <a:r>
              <a:rPr lang="en-GB" dirty="0" smtClean="0"/>
              <a:t>Will </a:t>
            </a:r>
            <a:r>
              <a:rPr lang="en-GB" dirty="0"/>
              <a:t>they </a:t>
            </a:r>
            <a:r>
              <a:rPr lang="en-GB" dirty="0" smtClean="0"/>
              <a:t>be</a:t>
            </a:r>
            <a:r>
              <a:rPr lang="en-GB" dirty="0"/>
              <a:t> </a:t>
            </a:r>
            <a:r>
              <a:rPr lang="is-IS" dirty="0" smtClean="0"/>
              <a:t>…</a:t>
            </a:r>
            <a:r>
              <a:rPr lang="en-GB" dirty="0" smtClean="0"/>
              <a:t> </a:t>
            </a:r>
            <a:r>
              <a:rPr lang="en-GB" dirty="0"/>
              <a:t>attacked or </a:t>
            </a:r>
            <a:r>
              <a:rPr lang="is-IS" dirty="0" smtClean="0"/>
              <a:t>… </a:t>
            </a:r>
            <a:r>
              <a:rPr lang="en-GB" dirty="0" smtClean="0"/>
              <a:t>will </a:t>
            </a:r>
            <a:r>
              <a:rPr lang="en-GB" dirty="0"/>
              <a:t>they be told in two years that they need to go back home? </a:t>
            </a:r>
            <a:r>
              <a:rPr lang="is-IS" dirty="0" smtClean="0"/>
              <a:t>… </a:t>
            </a:r>
            <a:r>
              <a:rPr lang="en-GB" dirty="0" smtClean="0"/>
              <a:t>It </a:t>
            </a:r>
            <a:r>
              <a:rPr lang="en-GB" dirty="0"/>
              <a:t>worries me and </a:t>
            </a:r>
            <a:r>
              <a:rPr lang="is-IS" dirty="0" smtClean="0"/>
              <a:t>… </a:t>
            </a:r>
            <a:r>
              <a:rPr lang="en-GB" dirty="0" smtClean="0"/>
              <a:t>even </a:t>
            </a:r>
            <a:r>
              <a:rPr lang="en-GB" dirty="0"/>
              <a:t>if you understand a little bit of </a:t>
            </a:r>
            <a:r>
              <a:rPr lang="en-GB" dirty="0" smtClean="0"/>
              <a:t>what [is] </a:t>
            </a:r>
            <a:r>
              <a:rPr lang="en-GB" dirty="0"/>
              <a:t>happening, it still makes you feel very </a:t>
            </a:r>
            <a:r>
              <a:rPr lang="en-GB" dirty="0" smtClean="0"/>
              <a:t>unsafe </a:t>
            </a:r>
            <a:r>
              <a:rPr lang="is-IS" dirty="0" smtClean="0"/>
              <a:t>… </a:t>
            </a:r>
            <a:r>
              <a:rPr lang="en-GB" dirty="0" smtClean="0"/>
              <a:t>because </a:t>
            </a:r>
            <a:r>
              <a:rPr lang="is-IS" dirty="0" smtClean="0"/>
              <a:t>… </a:t>
            </a:r>
            <a:r>
              <a:rPr lang="en-GB" dirty="0" smtClean="0"/>
              <a:t>you </a:t>
            </a:r>
            <a:r>
              <a:rPr lang="en-GB" dirty="0"/>
              <a:t>just don’t know </a:t>
            </a:r>
            <a:r>
              <a:rPr lang="en-GB" dirty="0" smtClean="0"/>
              <a:t>what </a:t>
            </a:r>
            <a:r>
              <a:rPr lang="is-IS" dirty="0" smtClean="0"/>
              <a:t>… </a:t>
            </a:r>
            <a:r>
              <a:rPr lang="en-GB" dirty="0" smtClean="0"/>
              <a:t>will </a:t>
            </a:r>
            <a:r>
              <a:rPr lang="en-GB" dirty="0"/>
              <a:t>happen in two, three years. </a:t>
            </a:r>
            <a:r>
              <a:rPr lang="en-GB" dirty="0" smtClean="0"/>
              <a:t>You </a:t>
            </a:r>
            <a:r>
              <a:rPr lang="en-GB" dirty="0"/>
              <a:t>don’t know </a:t>
            </a:r>
            <a:r>
              <a:rPr lang="en-GB" dirty="0" smtClean="0"/>
              <a:t>if </a:t>
            </a:r>
            <a:r>
              <a:rPr lang="is-IS" dirty="0" smtClean="0"/>
              <a:t>… </a:t>
            </a:r>
            <a:r>
              <a:rPr lang="en-GB" dirty="0" smtClean="0"/>
              <a:t>what’s </a:t>
            </a:r>
            <a:r>
              <a:rPr lang="en-GB" dirty="0"/>
              <a:t>been said now, you feel like the government is actually </a:t>
            </a:r>
            <a:r>
              <a:rPr lang="en-GB" dirty="0" smtClean="0"/>
              <a:t>giving </a:t>
            </a:r>
            <a:r>
              <a:rPr lang="is-IS" dirty="0" smtClean="0"/>
              <a:t>…</a:t>
            </a:r>
            <a:r>
              <a:rPr lang="en-GB" dirty="0" smtClean="0"/>
              <a:t> </a:t>
            </a:r>
            <a:r>
              <a:rPr lang="en-GB" dirty="0"/>
              <a:t>they’re allowing people to be racist</a:t>
            </a:r>
            <a:r>
              <a:rPr lang="en-GB" dirty="0" smtClean="0"/>
              <a:t>.”</a:t>
            </a:r>
          </a:p>
          <a:p>
            <a:pPr marL="0" indent="0" algn="r">
              <a:buNone/>
            </a:pPr>
            <a:r>
              <a:rPr lang="en-US" dirty="0"/>
              <a:t>(Participant 1, female, Polish</a:t>
            </a:r>
            <a:r>
              <a:rPr lang="en-US" dirty="0" smtClean="0"/>
              <a:t>)</a:t>
            </a:r>
            <a:endParaRPr lang="en-US" dirty="0"/>
          </a:p>
        </p:txBody>
      </p:sp>
    </p:spTree>
    <p:extLst>
      <p:ext uri="{BB962C8B-B14F-4D97-AF65-F5344CB8AC3E}">
        <p14:creationId xmlns:p14="http://schemas.microsoft.com/office/powerpoint/2010/main" val="987682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524" y="332656"/>
            <a:ext cx="8568952" cy="1143000"/>
          </a:xfrm>
        </p:spPr>
        <p:txBody>
          <a:bodyPr>
            <a:normAutofit/>
          </a:bodyPr>
          <a:lstStyle/>
          <a:p>
            <a:r>
              <a:rPr lang="en-US" sz="3200" dirty="0"/>
              <a:t>G</a:t>
            </a:r>
            <a:r>
              <a:rPr lang="en-US" sz="3200" dirty="0" smtClean="0"/>
              <a:t>overnment Policies Encourage </a:t>
            </a:r>
            <a:r>
              <a:rPr lang="en-US" sz="3200" dirty="0"/>
              <a:t>R</a:t>
            </a:r>
            <a:r>
              <a:rPr lang="en-US" sz="3200" dirty="0" smtClean="0"/>
              <a:t>acism</a:t>
            </a:r>
            <a:endParaRPr lang="en-US" sz="3200" dirty="0"/>
          </a:p>
        </p:txBody>
      </p:sp>
      <p:sp>
        <p:nvSpPr>
          <p:cNvPr id="3" name="Content Placeholder 2"/>
          <p:cNvSpPr>
            <a:spLocks noGrp="1"/>
          </p:cNvSpPr>
          <p:nvPr>
            <p:ph idx="1"/>
          </p:nvPr>
        </p:nvSpPr>
        <p:spPr/>
        <p:txBody>
          <a:bodyPr>
            <a:normAutofit fontScale="85000" lnSpcReduction="20000"/>
          </a:bodyPr>
          <a:lstStyle/>
          <a:p>
            <a:pPr marL="0" indent="0">
              <a:buNone/>
            </a:pPr>
            <a:r>
              <a:rPr lang="en-GB" dirty="0" smtClean="0"/>
              <a:t>“</a:t>
            </a:r>
            <a:r>
              <a:rPr lang="is-IS" dirty="0" smtClean="0"/>
              <a:t>…</a:t>
            </a:r>
            <a:r>
              <a:rPr lang="en-GB" dirty="0" smtClean="0"/>
              <a:t> </a:t>
            </a:r>
            <a:r>
              <a:rPr lang="en-GB" dirty="0"/>
              <a:t>was it yesterday, or day before, the lady Rudd, what’s her name? </a:t>
            </a:r>
            <a:r>
              <a:rPr lang="en-GB" dirty="0" smtClean="0"/>
              <a:t>It’s </a:t>
            </a:r>
            <a:r>
              <a:rPr lang="en-GB" dirty="0"/>
              <a:t>Theresa May, and the other one? </a:t>
            </a:r>
            <a:r>
              <a:rPr lang="en-GB" dirty="0" smtClean="0"/>
              <a:t>Who </a:t>
            </a:r>
            <a:r>
              <a:rPr lang="en-GB" dirty="0"/>
              <a:t>said they want to count, they want to know the numbers of the workers, and it just makes you think, </a:t>
            </a:r>
            <a:r>
              <a:rPr lang="en-GB" dirty="0" smtClean="0"/>
              <a:t>‘</a:t>
            </a:r>
            <a:r>
              <a:rPr lang="en-GB" i="1" dirty="0" smtClean="0"/>
              <a:t>What you </a:t>
            </a:r>
            <a:r>
              <a:rPr lang="en-GB" i="1" dirty="0"/>
              <a:t>talking about</a:t>
            </a:r>
            <a:r>
              <a:rPr lang="en-GB" i="1" dirty="0" smtClean="0"/>
              <a:t>?’</a:t>
            </a:r>
            <a:r>
              <a:rPr lang="en-GB" dirty="0" smtClean="0"/>
              <a:t> </a:t>
            </a:r>
            <a:r>
              <a:rPr lang="is-IS" dirty="0" smtClean="0"/>
              <a:t>… </a:t>
            </a:r>
            <a:r>
              <a:rPr lang="en-GB" dirty="0" smtClean="0"/>
              <a:t>I </a:t>
            </a:r>
            <a:r>
              <a:rPr lang="en-GB" dirty="0"/>
              <a:t>did </a:t>
            </a:r>
            <a:r>
              <a:rPr lang="en-GB" dirty="0" smtClean="0"/>
              <a:t>my </a:t>
            </a:r>
            <a:r>
              <a:rPr lang="is-IS" dirty="0" smtClean="0"/>
              <a:t>…</a:t>
            </a:r>
            <a:r>
              <a:rPr lang="en-GB" dirty="0" smtClean="0"/>
              <a:t> </a:t>
            </a:r>
            <a:r>
              <a:rPr lang="en-GB" dirty="0"/>
              <a:t>A levels in history and I’m thinking, So it’s like, my, my grandma survived, you know, the camps in second world war, and she had numbers, and I’m thinking, you really want to count people, how many people </a:t>
            </a:r>
            <a:r>
              <a:rPr lang="en-GB" dirty="0" smtClean="0"/>
              <a:t>[are] here</a:t>
            </a:r>
            <a:r>
              <a:rPr lang="en-GB" dirty="0"/>
              <a:t>? </a:t>
            </a:r>
            <a:r>
              <a:rPr lang="is-IS" dirty="0" smtClean="0"/>
              <a:t>… </a:t>
            </a:r>
            <a:r>
              <a:rPr lang="en-GB" dirty="0" smtClean="0"/>
              <a:t>saying </a:t>
            </a:r>
            <a:r>
              <a:rPr lang="en-GB" dirty="0"/>
              <a:t>that, to the society, to those who </a:t>
            </a:r>
            <a:r>
              <a:rPr lang="en-GB" dirty="0" smtClean="0"/>
              <a:t>are </a:t>
            </a:r>
            <a:r>
              <a:rPr lang="is-IS" dirty="0" smtClean="0"/>
              <a:t>… </a:t>
            </a:r>
            <a:r>
              <a:rPr lang="en-GB" dirty="0" smtClean="0"/>
              <a:t>more likely </a:t>
            </a:r>
            <a:r>
              <a:rPr lang="is-IS" dirty="0" smtClean="0"/>
              <a:t>…</a:t>
            </a:r>
            <a:r>
              <a:rPr lang="en-GB" dirty="0" smtClean="0"/>
              <a:t> </a:t>
            </a:r>
            <a:r>
              <a:rPr lang="en-GB" dirty="0"/>
              <a:t>to be racist, or to say something, it’s like telling them that you can now go </a:t>
            </a:r>
            <a:r>
              <a:rPr lang="en-GB" dirty="0" smtClean="0"/>
              <a:t>and </a:t>
            </a:r>
            <a:r>
              <a:rPr lang="is-IS" dirty="0" smtClean="0"/>
              <a:t>… </a:t>
            </a:r>
            <a:r>
              <a:rPr lang="en-GB" dirty="0" smtClean="0"/>
              <a:t>say </a:t>
            </a:r>
            <a:r>
              <a:rPr lang="en-GB" dirty="0"/>
              <a:t>what you think</a:t>
            </a:r>
            <a:r>
              <a:rPr lang="en-GB" dirty="0" smtClean="0"/>
              <a:t>.</a:t>
            </a:r>
            <a:r>
              <a:rPr lang="en-US" dirty="0" smtClean="0"/>
              <a:t>”</a:t>
            </a:r>
          </a:p>
          <a:p>
            <a:pPr marL="0" indent="0" algn="r">
              <a:buNone/>
            </a:pPr>
            <a:r>
              <a:rPr lang="en-US" dirty="0"/>
              <a:t>(Participant </a:t>
            </a:r>
            <a:r>
              <a:rPr lang="en-US" dirty="0" smtClean="0"/>
              <a:t>7, </a:t>
            </a:r>
            <a:r>
              <a:rPr lang="en-US" dirty="0"/>
              <a:t>female, Polish</a:t>
            </a:r>
            <a:r>
              <a:rPr lang="en-US" dirty="0" smtClean="0"/>
              <a:t>)</a:t>
            </a:r>
            <a:endParaRPr lang="en-US" dirty="0"/>
          </a:p>
        </p:txBody>
      </p:sp>
    </p:spTree>
    <p:extLst>
      <p:ext uri="{BB962C8B-B14F-4D97-AF65-F5344CB8AC3E}">
        <p14:creationId xmlns:p14="http://schemas.microsoft.com/office/powerpoint/2010/main" val="20741991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Acceptability and </a:t>
            </a:r>
            <a:r>
              <a:rPr lang="en-GB" dirty="0" smtClean="0"/>
              <a:t>Normalisation </a:t>
            </a:r>
            <a:r>
              <a:rPr lang="en-GB" dirty="0"/>
              <a:t>of </a:t>
            </a:r>
            <a:r>
              <a:rPr lang="en-GB" dirty="0" smtClean="0"/>
              <a:t>Racism </a:t>
            </a:r>
            <a:r>
              <a:rPr lang="en-GB" dirty="0"/>
              <a:t>T</a:t>
            </a:r>
            <a:r>
              <a:rPr lang="en-GB" dirty="0" smtClean="0"/>
              <a:t>owards EU Migrants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Interviewer: </a:t>
            </a:r>
            <a:r>
              <a:rPr lang="en-GB" dirty="0"/>
              <a:t>And do you think they think it’s okay to say these things</a:t>
            </a:r>
            <a:r>
              <a:rPr lang="en-GB" dirty="0" smtClean="0"/>
              <a:t>?</a:t>
            </a:r>
            <a:endParaRPr lang="en-GB" dirty="0"/>
          </a:p>
          <a:p>
            <a:pPr marL="0" indent="0">
              <a:buNone/>
            </a:pPr>
            <a:r>
              <a:rPr lang="en-GB" dirty="0" smtClean="0"/>
              <a:t>Participant 8: </a:t>
            </a:r>
            <a:r>
              <a:rPr lang="en-GB" dirty="0"/>
              <a:t>Yeah, it’s okay. </a:t>
            </a:r>
            <a:r>
              <a:rPr lang="en-GB" dirty="0" smtClean="0"/>
              <a:t>Especially </a:t>
            </a:r>
            <a:r>
              <a:rPr lang="en-GB" dirty="0"/>
              <a:t>now, people think it’s okay</a:t>
            </a:r>
            <a:r>
              <a:rPr lang="en-GB" dirty="0" smtClean="0"/>
              <a:t>. </a:t>
            </a:r>
            <a:r>
              <a:rPr lang="en-GB" dirty="0"/>
              <a:t>It’s okay to come to you and say to you, </a:t>
            </a:r>
            <a:r>
              <a:rPr lang="en-GB" i="1" dirty="0" smtClean="0"/>
              <a:t>‘What </a:t>
            </a:r>
            <a:r>
              <a:rPr lang="en-GB" i="1" dirty="0"/>
              <a:t>you still doing here? </a:t>
            </a:r>
            <a:r>
              <a:rPr lang="en-GB" i="1" dirty="0" smtClean="0"/>
              <a:t>We </a:t>
            </a:r>
            <a:r>
              <a:rPr lang="en-GB" i="1" dirty="0"/>
              <a:t>don’t want you. </a:t>
            </a:r>
            <a:r>
              <a:rPr lang="en-GB" i="1" dirty="0" smtClean="0"/>
              <a:t>It’s </a:t>
            </a:r>
            <a:r>
              <a:rPr lang="en-GB" i="1" dirty="0"/>
              <a:t>time to pack your bags</a:t>
            </a:r>
            <a:r>
              <a:rPr lang="en-GB" i="1" dirty="0" smtClean="0"/>
              <a:t>.’</a:t>
            </a:r>
            <a:r>
              <a:rPr lang="en-GB" dirty="0" smtClean="0"/>
              <a:t> </a:t>
            </a:r>
            <a:r>
              <a:rPr lang="en-GB" dirty="0"/>
              <a:t>They just think it’s okay </a:t>
            </a:r>
            <a:r>
              <a:rPr lang="en-GB" dirty="0" smtClean="0"/>
              <a:t>now </a:t>
            </a:r>
            <a:r>
              <a:rPr lang="is-IS" dirty="0" smtClean="0"/>
              <a:t>… </a:t>
            </a:r>
            <a:r>
              <a:rPr lang="en-GB" dirty="0" smtClean="0"/>
              <a:t>to </a:t>
            </a:r>
            <a:r>
              <a:rPr lang="en-GB" dirty="0"/>
              <a:t>some social media and say this to your face</a:t>
            </a:r>
            <a:r>
              <a:rPr lang="en-GB" dirty="0" smtClean="0"/>
              <a:t>.</a:t>
            </a:r>
            <a:endParaRPr lang="en-US" dirty="0"/>
          </a:p>
          <a:p>
            <a:pPr marL="0" indent="0">
              <a:buNone/>
            </a:pPr>
            <a:endParaRPr lang="en-US" dirty="0"/>
          </a:p>
        </p:txBody>
      </p:sp>
    </p:spTree>
    <p:extLst>
      <p:ext uri="{BB962C8B-B14F-4D97-AF65-F5344CB8AC3E}">
        <p14:creationId xmlns:p14="http://schemas.microsoft.com/office/powerpoint/2010/main" val="1391312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132856"/>
            <a:ext cx="8229600" cy="1143000"/>
          </a:xfrm>
        </p:spPr>
        <p:txBody>
          <a:bodyPr>
            <a:normAutofit/>
          </a:bodyPr>
          <a:lstStyle/>
          <a:p>
            <a:r>
              <a:rPr lang="en-US" dirty="0"/>
              <a:t>5</a:t>
            </a:r>
            <a:r>
              <a:rPr lang="en-US" dirty="0" smtClean="0"/>
              <a:t>. Impact of the ‘Leave’ Vote</a:t>
            </a:r>
            <a:endParaRPr lang="en-US" dirty="0"/>
          </a:p>
        </p:txBody>
      </p:sp>
    </p:spTree>
    <p:extLst>
      <p:ext uri="{BB962C8B-B14F-4D97-AF65-F5344CB8AC3E}">
        <p14:creationId xmlns:p14="http://schemas.microsoft.com/office/powerpoint/2010/main" val="2024208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 Cohesion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smtClean="0"/>
              <a:t>“</a:t>
            </a:r>
            <a:r>
              <a:rPr lang="is-IS" dirty="0" smtClean="0"/>
              <a:t>…</a:t>
            </a:r>
            <a:r>
              <a:rPr lang="en-GB" dirty="0" smtClean="0"/>
              <a:t>it </a:t>
            </a:r>
            <a:r>
              <a:rPr lang="en-GB" dirty="0"/>
              <a:t>feels like people become more hostile towards you and it feels </a:t>
            </a:r>
            <a:r>
              <a:rPr lang="en-GB" dirty="0" smtClean="0"/>
              <a:t>like </a:t>
            </a:r>
            <a:r>
              <a:rPr lang="is-IS" dirty="0" smtClean="0"/>
              <a:t>… </a:t>
            </a:r>
            <a:r>
              <a:rPr lang="en-GB" dirty="0" smtClean="0"/>
              <a:t>the </a:t>
            </a:r>
            <a:r>
              <a:rPr lang="en-GB" dirty="0"/>
              <a:t>community </a:t>
            </a:r>
            <a:r>
              <a:rPr lang="en-GB" dirty="0" smtClean="0"/>
              <a:t>itself [is] </a:t>
            </a:r>
            <a:r>
              <a:rPr lang="is-IS" dirty="0" smtClean="0"/>
              <a:t>… </a:t>
            </a:r>
            <a:r>
              <a:rPr lang="en-GB" dirty="0" smtClean="0"/>
              <a:t>becoming </a:t>
            </a:r>
            <a:r>
              <a:rPr lang="en-GB" dirty="0"/>
              <a:t>more closed. </a:t>
            </a:r>
            <a:r>
              <a:rPr lang="en-GB" dirty="0" smtClean="0"/>
              <a:t>You </a:t>
            </a:r>
            <a:r>
              <a:rPr lang="en-GB" dirty="0"/>
              <a:t>know, migrant community, we are very close </a:t>
            </a:r>
            <a:r>
              <a:rPr lang="en-GB" dirty="0" smtClean="0"/>
              <a:t>community </a:t>
            </a:r>
            <a:r>
              <a:rPr lang="is-IS" dirty="0" smtClean="0"/>
              <a:t>… </a:t>
            </a:r>
            <a:r>
              <a:rPr lang="en-GB" dirty="0" smtClean="0"/>
              <a:t>it’s </a:t>
            </a:r>
            <a:r>
              <a:rPr lang="en-GB" dirty="0"/>
              <a:t>very hard to get in </a:t>
            </a:r>
            <a:r>
              <a:rPr lang="en-GB" dirty="0" smtClean="0"/>
              <a:t>and </a:t>
            </a:r>
            <a:r>
              <a:rPr lang="is-IS" dirty="0" smtClean="0"/>
              <a:t>…</a:t>
            </a:r>
            <a:r>
              <a:rPr lang="en-GB" dirty="0" smtClean="0"/>
              <a:t> </a:t>
            </a:r>
            <a:r>
              <a:rPr lang="en-GB" dirty="0"/>
              <a:t>to talk and to </a:t>
            </a:r>
            <a:r>
              <a:rPr lang="en-GB" dirty="0" smtClean="0"/>
              <a:t>find</a:t>
            </a:r>
            <a:r>
              <a:rPr lang="en-GB" dirty="0"/>
              <a:t> </a:t>
            </a:r>
            <a:r>
              <a:rPr lang="is-IS" dirty="0" smtClean="0"/>
              <a:t>…</a:t>
            </a:r>
            <a:r>
              <a:rPr lang="en-GB" dirty="0" smtClean="0"/>
              <a:t> </a:t>
            </a:r>
            <a:r>
              <a:rPr lang="en-GB" dirty="0"/>
              <a:t>to understand us but </a:t>
            </a:r>
            <a:r>
              <a:rPr lang="en-GB" dirty="0" smtClean="0"/>
              <a:t>recent</a:t>
            </a:r>
            <a:r>
              <a:rPr lang="en-GB" dirty="0"/>
              <a:t> </a:t>
            </a:r>
            <a:r>
              <a:rPr lang="is-IS" dirty="0" smtClean="0"/>
              <a:t>…</a:t>
            </a:r>
            <a:r>
              <a:rPr lang="en-GB" dirty="0" smtClean="0"/>
              <a:t> </a:t>
            </a:r>
            <a:r>
              <a:rPr lang="en-GB" dirty="0"/>
              <a:t>event makes people even more closed and unapproachable, people just don’t want to engage. </a:t>
            </a:r>
            <a:r>
              <a:rPr lang="en-GB" dirty="0" smtClean="0"/>
              <a:t>You </a:t>
            </a:r>
            <a:r>
              <a:rPr lang="en-GB" dirty="0"/>
              <a:t>know, if you hearing that you’re bad for the economy, you’re bad for everything else, you just saying, then, I won’t bother. </a:t>
            </a:r>
            <a:r>
              <a:rPr lang="en-GB" dirty="0" smtClean="0"/>
              <a:t>Why </a:t>
            </a:r>
            <a:r>
              <a:rPr lang="en-GB" dirty="0"/>
              <a:t>should </a:t>
            </a:r>
            <a:r>
              <a:rPr lang="en-GB" dirty="0" smtClean="0"/>
              <a:t>I? </a:t>
            </a:r>
            <a:r>
              <a:rPr lang="en-GB" dirty="0"/>
              <a:t>I</a:t>
            </a:r>
            <a:r>
              <a:rPr lang="en-GB" dirty="0" smtClean="0"/>
              <a:t>t’s </a:t>
            </a:r>
            <a:r>
              <a:rPr lang="is-IS" dirty="0" smtClean="0"/>
              <a:t>… </a:t>
            </a:r>
            <a:r>
              <a:rPr lang="en-GB" dirty="0" smtClean="0"/>
              <a:t>really </a:t>
            </a:r>
            <a:r>
              <a:rPr lang="en-GB" dirty="0"/>
              <a:t>bad </a:t>
            </a:r>
            <a:r>
              <a:rPr lang="en-GB" dirty="0" smtClean="0"/>
              <a:t>for </a:t>
            </a:r>
            <a:r>
              <a:rPr lang="is-IS" dirty="0" smtClean="0"/>
              <a:t>… </a:t>
            </a:r>
            <a:r>
              <a:rPr lang="en-GB" dirty="0" smtClean="0"/>
              <a:t>community cohesion</a:t>
            </a:r>
            <a:r>
              <a:rPr lang="is-IS" dirty="0" smtClean="0"/>
              <a:t>…</a:t>
            </a:r>
            <a:r>
              <a:rPr lang="en-GB" dirty="0" smtClean="0"/>
              <a:t> </a:t>
            </a:r>
          </a:p>
          <a:p>
            <a:pPr marL="0" indent="0" algn="r">
              <a:buNone/>
            </a:pPr>
            <a:r>
              <a:rPr lang="en-GB" dirty="0" smtClean="0"/>
              <a:t>(Participant 1, female, Polish)</a:t>
            </a:r>
            <a:endParaRPr lang="en-US" dirty="0"/>
          </a:p>
          <a:p>
            <a:endParaRPr lang="en-US" dirty="0"/>
          </a:p>
        </p:txBody>
      </p:sp>
    </p:spTree>
    <p:extLst>
      <p:ext uri="{BB962C8B-B14F-4D97-AF65-F5344CB8AC3E}">
        <p14:creationId xmlns:p14="http://schemas.microsoft.com/office/powerpoint/2010/main" val="2108417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 Cohesion</a:t>
            </a:r>
            <a:endParaRPr lang="en-US" dirty="0"/>
          </a:p>
        </p:txBody>
      </p:sp>
      <p:sp>
        <p:nvSpPr>
          <p:cNvPr id="3" name="Content Placeholder 2"/>
          <p:cNvSpPr>
            <a:spLocks noGrp="1"/>
          </p:cNvSpPr>
          <p:nvPr>
            <p:ph idx="1"/>
          </p:nvPr>
        </p:nvSpPr>
        <p:spPr/>
        <p:txBody>
          <a:bodyPr/>
          <a:lstStyle/>
          <a:p>
            <a:pPr marL="0" indent="0">
              <a:buNone/>
            </a:pPr>
            <a:r>
              <a:rPr lang="en-GB" dirty="0" smtClean="0"/>
              <a:t>“Yes</a:t>
            </a:r>
            <a:r>
              <a:rPr lang="en-GB" dirty="0"/>
              <a:t>, people who are on our side started to form groups and they start, I mean English people, started </a:t>
            </a:r>
            <a:r>
              <a:rPr lang="en-GB" dirty="0" smtClean="0"/>
              <a:t>to </a:t>
            </a:r>
            <a:r>
              <a:rPr lang="is-IS" dirty="0" smtClean="0"/>
              <a:t>… </a:t>
            </a:r>
            <a:r>
              <a:rPr lang="en-GB" dirty="0" smtClean="0"/>
              <a:t>I </a:t>
            </a:r>
            <a:r>
              <a:rPr lang="en-GB" dirty="0"/>
              <a:t>realised how many people are on our side and actually like the foreign people, and were against Brexit, which was very nice, on one side</a:t>
            </a:r>
            <a:r>
              <a:rPr lang="en-GB" dirty="0" smtClean="0"/>
              <a:t>. </a:t>
            </a:r>
            <a:r>
              <a:rPr lang="en-GB" dirty="0"/>
              <a:t>I’ve noticed that it separated the foreign communities even more than they were</a:t>
            </a:r>
            <a:r>
              <a:rPr lang="en-GB" dirty="0" smtClean="0"/>
              <a:t>.”</a:t>
            </a:r>
          </a:p>
          <a:p>
            <a:pPr marL="0" indent="0" algn="r">
              <a:buNone/>
            </a:pPr>
            <a:r>
              <a:rPr lang="en-GB" dirty="0" smtClean="0"/>
              <a:t>(Participant 5, female, Polish)</a:t>
            </a:r>
            <a:endParaRPr lang="en-US" dirty="0"/>
          </a:p>
        </p:txBody>
      </p:sp>
    </p:spTree>
    <p:extLst>
      <p:ext uri="{BB962C8B-B14F-4D97-AF65-F5344CB8AC3E}">
        <p14:creationId xmlns:p14="http://schemas.microsoft.com/office/powerpoint/2010/main" val="490796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78" y="188640"/>
            <a:ext cx="8568952" cy="1143000"/>
          </a:xfrm>
        </p:spPr>
        <p:txBody>
          <a:bodyPr>
            <a:normAutofit fontScale="90000"/>
          </a:bodyPr>
          <a:lstStyle/>
          <a:p>
            <a:r>
              <a:rPr lang="en-US" dirty="0" smtClean="0"/>
              <a:t>PRRX Abuse </a:t>
            </a:r>
            <a:r>
              <a:rPr lang="en-US" dirty="0"/>
              <a:t>R</a:t>
            </a:r>
            <a:r>
              <a:rPr lang="en-US" dirty="0" smtClean="0"/>
              <a:t>eported </a:t>
            </a:r>
            <a:r>
              <a:rPr lang="en-US" dirty="0"/>
              <a:t>v</a:t>
            </a:r>
            <a:r>
              <a:rPr lang="en-US" dirty="0" smtClean="0"/>
              <a:t>ia Social </a:t>
            </a:r>
            <a:r>
              <a:rPr lang="en-US" dirty="0"/>
              <a:t>M</a:t>
            </a:r>
            <a:r>
              <a:rPr lang="en-US" dirty="0" smtClean="0"/>
              <a:t>edia </a:t>
            </a:r>
            <a:r>
              <a:rPr lang="en-GB" dirty="0"/>
              <a:t>(</a:t>
            </a:r>
            <a:r>
              <a:rPr lang="en-GB" dirty="0" err="1"/>
              <a:t>Komaromi</a:t>
            </a:r>
            <a:r>
              <a:rPr lang="en-GB" dirty="0"/>
              <a:t> </a:t>
            </a:r>
            <a:r>
              <a:rPr lang="en-GB" dirty="0" smtClean="0"/>
              <a:t>and Singh </a:t>
            </a:r>
            <a:r>
              <a:rPr lang="en-GB" dirty="0"/>
              <a:t>2016)</a:t>
            </a:r>
            <a:endParaRPr lang="en-US" dirty="0"/>
          </a:p>
        </p:txBody>
      </p:sp>
      <p:sp>
        <p:nvSpPr>
          <p:cNvPr id="3" name="Content Placeholder 2"/>
          <p:cNvSpPr>
            <a:spLocks noGrp="1"/>
          </p:cNvSpPr>
          <p:nvPr>
            <p:ph idx="1"/>
          </p:nvPr>
        </p:nvSpPr>
        <p:spPr>
          <a:xfrm>
            <a:off x="107503" y="1628800"/>
            <a:ext cx="4614267" cy="4824535"/>
          </a:xfrm>
        </p:spPr>
        <p:txBody>
          <a:bodyPr>
            <a:normAutofit fontScale="62500" lnSpcReduction="20000"/>
          </a:bodyPr>
          <a:lstStyle/>
          <a:p>
            <a:r>
              <a:rPr lang="en-US" dirty="0" smtClean="0"/>
              <a:t>Analysis of reports of hate crime to three social media platforms: </a:t>
            </a:r>
            <a:r>
              <a:rPr lang="en-US" i="1" dirty="0" err="1" smtClean="0"/>
              <a:t>PostRefRacism</a:t>
            </a:r>
            <a:r>
              <a:rPr lang="en-US" i="1" dirty="0" smtClean="0"/>
              <a:t>, </a:t>
            </a:r>
            <a:r>
              <a:rPr lang="en-US" i="1" dirty="0" err="1" smtClean="0"/>
              <a:t>WorryingSigns</a:t>
            </a:r>
            <a:r>
              <a:rPr lang="en-US" dirty="0" smtClean="0"/>
              <a:t>, and </a:t>
            </a:r>
            <a:r>
              <a:rPr lang="en-US" i="1" dirty="0" err="1" smtClean="0"/>
              <a:t>iStreetWatch</a:t>
            </a:r>
            <a:r>
              <a:rPr lang="en-US" i="1" dirty="0" smtClean="0"/>
              <a:t>.</a:t>
            </a:r>
          </a:p>
          <a:p>
            <a:r>
              <a:rPr lang="en-US" dirty="0" smtClean="0"/>
              <a:t>PRRX </a:t>
            </a:r>
            <a:r>
              <a:rPr lang="en-US" dirty="0"/>
              <a:t>abuse targeted anyone perceived to be ‘foreign’ and was </a:t>
            </a:r>
            <a:r>
              <a:rPr lang="en-US" b="1" dirty="0"/>
              <a:t>anti-immigrant </a:t>
            </a:r>
            <a:r>
              <a:rPr lang="en-US" dirty="0"/>
              <a:t>rather than anti-European in its </a:t>
            </a:r>
            <a:r>
              <a:rPr lang="en-US" dirty="0" smtClean="0"/>
              <a:t>rhetoric.</a:t>
            </a:r>
          </a:p>
          <a:p>
            <a:r>
              <a:rPr lang="en-US" dirty="0"/>
              <a:t>L</a:t>
            </a:r>
            <a:r>
              <a:rPr lang="en-US" dirty="0" smtClean="0"/>
              <a:t>arge </a:t>
            </a:r>
            <a:r>
              <a:rPr lang="en-US" dirty="0"/>
              <a:t>proportion of abuse reported specifically referred to the </a:t>
            </a:r>
            <a:r>
              <a:rPr lang="en-US" dirty="0" smtClean="0"/>
              <a:t>referendum.</a:t>
            </a:r>
          </a:p>
          <a:p>
            <a:r>
              <a:rPr lang="en-US" dirty="0" smtClean="0"/>
              <a:t>Themes are </a:t>
            </a:r>
            <a:r>
              <a:rPr lang="en-US" dirty="0"/>
              <a:t>placed within the context of an increasing </a:t>
            </a:r>
            <a:r>
              <a:rPr lang="en-US" dirty="0" err="1"/>
              <a:t>normalisation</a:t>
            </a:r>
            <a:r>
              <a:rPr lang="en-US" dirty="0"/>
              <a:t> of </a:t>
            </a:r>
            <a:r>
              <a:rPr lang="en-US" dirty="0" err="1"/>
              <a:t>xeno</a:t>
            </a:r>
            <a:r>
              <a:rPr lang="en-US" dirty="0"/>
              <a:t>-racist narratives and the manifestation of the ‘hostile environment principle</a:t>
            </a:r>
            <a:r>
              <a:rPr lang="en-US" dirty="0" smtClean="0"/>
              <a:t>’.</a:t>
            </a:r>
          </a:p>
          <a:p>
            <a:r>
              <a:rPr lang="en-US" dirty="0" smtClean="0"/>
              <a:t>Opportunities </a:t>
            </a:r>
            <a:r>
              <a:rPr lang="en-US" dirty="0"/>
              <a:t>and challenges presented by social media activism as a force for affecting positive change and challenging </a:t>
            </a:r>
            <a:r>
              <a:rPr lang="en-US" dirty="0" err="1"/>
              <a:t>xeno</a:t>
            </a:r>
            <a:r>
              <a:rPr lang="en-US" dirty="0"/>
              <a:t>-racist </a:t>
            </a:r>
            <a:r>
              <a:rPr lang="en-US" dirty="0" smtClean="0"/>
              <a:t>narratives.</a:t>
            </a:r>
            <a:endParaRPr lang="en-GB"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586" y="1772816"/>
            <a:ext cx="4111910" cy="3888432"/>
          </a:xfrm>
          <a:prstGeom prst="rect">
            <a:avLst/>
          </a:prstGeom>
          <a:ln>
            <a:solidFill>
              <a:schemeClr val="tx1"/>
            </a:solidFill>
          </a:ln>
        </p:spPr>
      </p:pic>
    </p:spTree>
    <p:extLst>
      <p:ext uri="{BB962C8B-B14F-4D97-AF65-F5344CB8AC3E}">
        <p14:creationId xmlns:p14="http://schemas.microsoft.com/office/powerpoint/2010/main" val="1896948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9"/>
            <a:ext cx="8568952" cy="1143000"/>
          </a:xfrm>
        </p:spPr>
        <p:txBody>
          <a:bodyPr>
            <a:normAutofit fontScale="90000"/>
          </a:bodyPr>
          <a:lstStyle/>
          <a:p>
            <a:r>
              <a:rPr lang="en-US" dirty="0" smtClean="0"/>
              <a:t>Liminality and Ontological Security</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GB" dirty="0" smtClean="0"/>
              <a:t>“I </a:t>
            </a:r>
            <a:r>
              <a:rPr lang="en-GB" dirty="0"/>
              <a:t>said to my partner yesterday, before we went to sleep, I said, I’m </a:t>
            </a:r>
            <a:r>
              <a:rPr lang="en-GB" dirty="0" smtClean="0"/>
              <a:t>really </a:t>
            </a:r>
            <a:r>
              <a:rPr lang="is-IS" dirty="0" smtClean="0"/>
              <a:t>… </a:t>
            </a:r>
            <a:r>
              <a:rPr lang="en-GB" dirty="0" smtClean="0"/>
              <a:t>anxious </a:t>
            </a:r>
            <a:r>
              <a:rPr lang="en-GB" dirty="0"/>
              <a:t>now about what will </a:t>
            </a:r>
            <a:r>
              <a:rPr lang="en-GB" dirty="0" smtClean="0"/>
              <a:t>happen </a:t>
            </a:r>
            <a:r>
              <a:rPr lang="is-IS" dirty="0" smtClean="0"/>
              <a:t>… </a:t>
            </a:r>
            <a:r>
              <a:rPr lang="en-GB" dirty="0" smtClean="0"/>
              <a:t>I </a:t>
            </a:r>
            <a:r>
              <a:rPr lang="en-GB" dirty="0"/>
              <a:t>don’t think I can relax, now, </a:t>
            </a:r>
            <a:r>
              <a:rPr lang="en-GB" dirty="0" smtClean="0"/>
              <a:t>until</a:t>
            </a:r>
            <a:r>
              <a:rPr lang="en-GB" dirty="0"/>
              <a:t> </a:t>
            </a:r>
            <a:r>
              <a:rPr lang="is-IS" dirty="0" smtClean="0"/>
              <a:t>…</a:t>
            </a:r>
            <a:r>
              <a:rPr lang="en-GB" dirty="0" smtClean="0"/>
              <a:t> </a:t>
            </a:r>
            <a:r>
              <a:rPr lang="en-GB" dirty="0"/>
              <a:t>2019, or until the deals are done, and I know it’s </a:t>
            </a:r>
            <a:r>
              <a:rPr lang="en-GB" dirty="0" smtClean="0"/>
              <a:t>happening </a:t>
            </a:r>
            <a:r>
              <a:rPr lang="is-IS" dirty="0" smtClean="0"/>
              <a:t>… </a:t>
            </a:r>
            <a:r>
              <a:rPr lang="en-GB" dirty="0" smtClean="0"/>
              <a:t>when </a:t>
            </a:r>
            <a:r>
              <a:rPr lang="en-GB" dirty="0"/>
              <a:t>you look </a:t>
            </a:r>
            <a:r>
              <a:rPr lang="en-GB" dirty="0" smtClean="0"/>
              <a:t>at </a:t>
            </a:r>
            <a:r>
              <a:rPr lang="is-IS" dirty="0" smtClean="0"/>
              <a:t>… </a:t>
            </a:r>
            <a:r>
              <a:rPr lang="en-GB" dirty="0" smtClean="0"/>
              <a:t>people </a:t>
            </a:r>
            <a:r>
              <a:rPr lang="en-GB" dirty="0"/>
              <a:t>who live here, they say the </a:t>
            </a:r>
            <a:r>
              <a:rPr lang="en-GB" dirty="0" smtClean="0"/>
              <a:t>same</a:t>
            </a:r>
            <a:r>
              <a:rPr lang="en-GB" dirty="0"/>
              <a:t> </a:t>
            </a:r>
            <a:r>
              <a:rPr lang="is-IS" dirty="0" smtClean="0"/>
              <a:t>…</a:t>
            </a:r>
            <a:r>
              <a:rPr lang="en-GB" dirty="0" smtClean="0"/>
              <a:t> </a:t>
            </a:r>
            <a:r>
              <a:rPr lang="en-GB" dirty="0"/>
              <a:t>people who don’t speak the English language, they’re even more concerned. </a:t>
            </a:r>
            <a:r>
              <a:rPr lang="en-GB" dirty="0" smtClean="0"/>
              <a:t>Because </a:t>
            </a:r>
            <a:r>
              <a:rPr lang="en-GB" dirty="0"/>
              <a:t>they </a:t>
            </a:r>
            <a:r>
              <a:rPr lang="en-GB" dirty="0" smtClean="0"/>
              <a:t>say </a:t>
            </a:r>
            <a:r>
              <a:rPr lang="is-IS" dirty="0" smtClean="0"/>
              <a:t>… </a:t>
            </a:r>
            <a:r>
              <a:rPr lang="en-GB" dirty="0" smtClean="0"/>
              <a:t>what will </a:t>
            </a:r>
            <a:r>
              <a:rPr lang="en-GB" dirty="0"/>
              <a:t>happen if I will have to pass my test and I don’t speak the language? </a:t>
            </a:r>
            <a:r>
              <a:rPr lang="en-GB" dirty="0" smtClean="0"/>
              <a:t>So </a:t>
            </a:r>
            <a:r>
              <a:rPr lang="en-GB" dirty="0"/>
              <a:t>then, what will they send, I don’t </a:t>
            </a:r>
            <a:r>
              <a:rPr lang="en-GB" dirty="0" smtClean="0"/>
              <a:t>know 75 per cent </a:t>
            </a:r>
            <a:r>
              <a:rPr lang="en-GB" dirty="0"/>
              <a:t>of migrant workers back home? </a:t>
            </a:r>
            <a:r>
              <a:rPr lang="en-GB" dirty="0" smtClean="0"/>
              <a:t>Don’t </a:t>
            </a:r>
            <a:r>
              <a:rPr lang="en-GB" dirty="0"/>
              <a:t>think </a:t>
            </a:r>
            <a:r>
              <a:rPr lang="en-GB" dirty="0" smtClean="0"/>
              <a:t>so. There </a:t>
            </a:r>
            <a:r>
              <a:rPr lang="en-GB" dirty="0"/>
              <a:t>won’t be no one to </a:t>
            </a:r>
            <a:r>
              <a:rPr lang="en-GB" dirty="0" smtClean="0"/>
              <a:t>work.”</a:t>
            </a:r>
          </a:p>
          <a:p>
            <a:pPr marL="0" indent="0" algn="r">
              <a:buNone/>
            </a:pPr>
            <a:r>
              <a:rPr lang="en-GB" dirty="0" smtClean="0"/>
              <a:t> </a:t>
            </a:r>
            <a:r>
              <a:rPr lang="en-US" dirty="0"/>
              <a:t>(Participant 1, female, Polish</a:t>
            </a:r>
            <a:r>
              <a:rPr lang="en-US" dirty="0" smtClean="0"/>
              <a:t>)</a:t>
            </a:r>
            <a:endParaRPr lang="en-US" dirty="0"/>
          </a:p>
        </p:txBody>
      </p:sp>
    </p:spTree>
    <p:extLst>
      <p:ext uri="{BB962C8B-B14F-4D97-AF65-F5344CB8AC3E}">
        <p14:creationId xmlns:p14="http://schemas.microsoft.com/office/powerpoint/2010/main" val="1652931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9"/>
            <a:ext cx="8640960" cy="1143000"/>
          </a:xfrm>
        </p:spPr>
        <p:txBody>
          <a:bodyPr>
            <a:normAutofit fontScale="90000"/>
          </a:bodyPr>
          <a:lstStyle/>
          <a:p>
            <a:r>
              <a:rPr lang="en-US" dirty="0" smtClean="0"/>
              <a:t>Liminality and Ontological Security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GB" dirty="0" smtClean="0"/>
              <a:t>“People </a:t>
            </a:r>
            <a:r>
              <a:rPr lang="en-GB" dirty="0"/>
              <a:t>are not that motivated to create anything here anymore because we don’t </a:t>
            </a:r>
            <a:r>
              <a:rPr lang="en-GB" dirty="0" smtClean="0"/>
              <a:t>[know] what’s </a:t>
            </a:r>
            <a:r>
              <a:rPr lang="en-GB" dirty="0"/>
              <a:t>our future</a:t>
            </a:r>
            <a:r>
              <a:rPr lang="en-GB" dirty="0" smtClean="0"/>
              <a:t>. </a:t>
            </a:r>
            <a:r>
              <a:rPr lang="en-GB" dirty="0"/>
              <a:t>People are not very </a:t>
            </a:r>
            <a:r>
              <a:rPr lang="en-GB" dirty="0" smtClean="0"/>
              <a:t>willing </a:t>
            </a:r>
            <a:r>
              <a:rPr lang="is-IS" dirty="0" smtClean="0"/>
              <a:t>…</a:t>
            </a:r>
            <a:r>
              <a:rPr lang="en-GB" dirty="0" smtClean="0"/>
              <a:t> </a:t>
            </a:r>
            <a:r>
              <a:rPr lang="en-GB" dirty="0"/>
              <a:t>to work with each other or everybody is now very </a:t>
            </a:r>
            <a:r>
              <a:rPr lang="en-GB" dirty="0" smtClean="0"/>
              <a:t>intense </a:t>
            </a:r>
            <a:r>
              <a:rPr lang="is-IS" dirty="0" smtClean="0"/>
              <a:t>… </a:t>
            </a:r>
            <a:r>
              <a:rPr lang="en-GB" dirty="0" smtClean="0"/>
              <a:t>waiting </a:t>
            </a:r>
            <a:r>
              <a:rPr lang="en-GB" dirty="0"/>
              <a:t>what’s going to bring this change</a:t>
            </a:r>
            <a:r>
              <a:rPr lang="en-GB" dirty="0" smtClean="0"/>
              <a:t>. So </a:t>
            </a:r>
            <a:r>
              <a:rPr lang="is-IS" dirty="0" smtClean="0"/>
              <a:t>… </a:t>
            </a:r>
            <a:r>
              <a:rPr lang="en-GB" dirty="0" smtClean="0"/>
              <a:t>people</a:t>
            </a:r>
            <a:r>
              <a:rPr lang="en-GB" dirty="0"/>
              <a:t>, other nationalities started to be hateful towards the other, like, we had some Turkish people commenting on </a:t>
            </a:r>
            <a:r>
              <a:rPr lang="en-GB" dirty="0" smtClean="0"/>
              <a:t>the </a:t>
            </a:r>
            <a:r>
              <a:rPr lang="is-IS" dirty="0" smtClean="0"/>
              <a:t>… </a:t>
            </a:r>
            <a:r>
              <a:rPr lang="en-GB" dirty="0" smtClean="0"/>
              <a:t>Polish </a:t>
            </a:r>
            <a:r>
              <a:rPr lang="en-GB" dirty="0"/>
              <a:t>people, that it’s because of them, because they don’t speak English, they go on benefits, and then it just started a war</a:t>
            </a:r>
            <a:r>
              <a:rPr lang="en-GB" dirty="0" smtClean="0"/>
              <a:t>…”</a:t>
            </a:r>
          </a:p>
          <a:p>
            <a:pPr marL="0" indent="0" algn="r">
              <a:buNone/>
            </a:pPr>
            <a:r>
              <a:rPr lang="en-GB" dirty="0" smtClean="0"/>
              <a:t>(Participant 2, female, Czech Republic)</a:t>
            </a:r>
            <a:endParaRPr lang="en-US" dirty="0"/>
          </a:p>
        </p:txBody>
      </p:sp>
    </p:spTree>
    <p:extLst>
      <p:ext uri="{BB962C8B-B14F-4D97-AF65-F5344CB8AC3E}">
        <p14:creationId xmlns:p14="http://schemas.microsoft.com/office/powerpoint/2010/main" val="1528319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264" y="116632"/>
            <a:ext cx="8229600" cy="1143000"/>
          </a:xfrm>
        </p:spPr>
        <p:txBody>
          <a:bodyPr>
            <a:noAutofit/>
          </a:bodyPr>
          <a:lstStyle/>
          <a:p>
            <a:r>
              <a:rPr lang="en-US" sz="2800" dirty="0" smtClean="0"/>
              <a:t>Discussion: 1. Changes in Attitudes </a:t>
            </a:r>
            <a:r>
              <a:rPr lang="en-US" sz="2800" dirty="0"/>
              <a:t>T</a:t>
            </a:r>
            <a:r>
              <a:rPr lang="en-US" sz="2800" dirty="0" smtClean="0"/>
              <a:t>owards </a:t>
            </a:r>
            <a:r>
              <a:rPr lang="en-US" sz="2800" dirty="0"/>
              <a:t>M</a:t>
            </a:r>
            <a:r>
              <a:rPr lang="en-US" sz="2800" dirty="0" smtClean="0"/>
              <a:t>igrants / 2. Experiences of Hate </a:t>
            </a:r>
            <a:r>
              <a:rPr lang="en-US" sz="2800" dirty="0"/>
              <a:t>C</a:t>
            </a:r>
            <a:r>
              <a:rPr lang="en-US" sz="2800" dirty="0" smtClean="0"/>
              <a:t>rime</a:t>
            </a:r>
            <a:endParaRPr lang="en-US" sz="2800" dirty="0"/>
          </a:p>
        </p:txBody>
      </p:sp>
      <p:sp>
        <p:nvSpPr>
          <p:cNvPr id="3" name="Content Placeholder 2"/>
          <p:cNvSpPr>
            <a:spLocks noGrp="1"/>
          </p:cNvSpPr>
          <p:nvPr>
            <p:ph idx="1"/>
          </p:nvPr>
        </p:nvSpPr>
        <p:spPr>
          <a:xfrm>
            <a:off x="457200" y="1556792"/>
            <a:ext cx="8003232" cy="4392488"/>
          </a:xfrm>
        </p:spPr>
        <p:txBody>
          <a:bodyPr>
            <a:normAutofit fontScale="62500" lnSpcReduction="20000"/>
          </a:bodyPr>
          <a:lstStyle/>
          <a:p>
            <a:r>
              <a:rPr lang="en-US" dirty="0" smtClean="0"/>
              <a:t>Perceived rise in harassment and hate crime since the recession and then post-</a:t>
            </a:r>
            <a:r>
              <a:rPr lang="en-US" dirty="0" err="1" smtClean="0"/>
              <a:t>brexit</a:t>
            </a:r>
            <a:r>
              <a:rPr lang="en-US" dirty="0" smtClean="0"/>
              <a:t> vote.</a:t>
            </a:r>
          </a:p>
          <a:p>
            <a:r>
              <a:rPr lang="en-US" dirty="0" smtClean="0"/>
              <a:t>Victims of hate crime often choose </a:t>
            </a:r>
            <a:r>
              <a:rPr lang="en-US" dirty="0"/>
              <a:t>not to fight back (Hill Collins 1998</a:t>
            </a:r>
            <a:r>
              <a:rPr lang="en-US" dirty="0" smtClean="0"/>
              <a:t>) and tend not to report incidents to the police.</a:t>
            </a:r>
          </a:p>
          <a:p>
            <a:r>
              <a:rPr lang="en-US" dirty="0" smtClean="0"/>
              <a:t>Avoid particular public spaces and places where they feel they are likely to encounter racism:</a:t>
            </a:r>
          </a:p>
          <a:p>
            <a:pPr lvl="1"/>
            <a:r>
              <a:rPr lang="en-US" i="1" dirty="0" smtClean="0"/>
              <a:t>‘Targets </a:t>
            </a:r>
            <a:r>
              <a:rPr lang="en-US" i="1" dirty="0"/>
              <a:t>choose to avoid racist encounters whenever possible, internalizing the harm rather than escalating the </a:t>
            </a:r>
            <a:r>
              <a:rPr lang="en-US" i="1" dirty="0" smtClean="0"/>
              <a:t>conflict’ </a:t>
            </a:r>
            <a:r>
              <a:rPr lang="en-US" dirty="0" smtClean="0"/>
              <a:t>(</a:t>
            </a:r>
            <a:r>
              <a:rPr lang="en-US" dirty="0" err="1" smtClean="0"/>
              <a:t>Matusda</a:t>
            </a:r>
            <a:r>
              <a:rPr lang="en-US" dirty="0" smtClean="0"/>
              <a:t> cited in Hill Collins 1998: 85).</a:t>
            </a:r>
          </a:p>
          <a:p>
            <a:r>
              <a:rPr lang="is-IS" dirty="0" smtClean="0"/>
              <a:t>Perpetrators are not always complete ‘</a:t>
            </a:r>
            <a:r>
              <a:rPr lang="is-IS" i="1" dirty="0" smtClean="0"/>
              <a:t>strangers</a:t>
            </a:r>
            <a:r>
              <a:rPr lang="is-IS" dirty="0" smtClean="0"/>
              <a:t>’ to the victim, and the victim often has knowledge of the perpetrator (although not intimate relationships) (Mason 2005) i.e. work colleagues, customers, parents of school children.</a:t>
            </a:r>
          </a:p>
          <a:p>
            <a:r>
              <a:rPr lang="is-IS" dirty="0" smtClean="0"/>
              <a:t>Spatial dynamics indicate hate crime occuring in locations such as the workplace, transport, night-time economy, or close to home (Bowling 1999; Hesse et al. 1992).</a:t>
            </a:r>
          </a:p>
          <a:p>
            <a:r>
              <a:rPr lang="en-US" dirty="0" smtClean="0"/>
              <a:t>‘</a:t>
            </a:r>
            <a:r>
              <a:rPr lang="en-US" i="1" dirty="0"/>
              <a:t>O</a:t>
            </a:r>
            <a:r>
              <a:rPr lang="en-US" i="1" dirty="0" smtClean="0"/>
              <a:t>rdinariness</a:t>
            </a:r>
            <a:r>
              <a:rPr lang="en-US" dirty="0"/>
              <a:t>’ of much hate crime: </a:t>
            </a:r>
            <a:r>
              <a:rPr lang="en-US" i="1" dirty="0" smtClean="0"/>
              <a:t>‘ordinary not </a:t>
            </a:r>
            <a:r>
              <a:rPr lang="en-US" i="1" dirty="0"/>
              <a:t>in relation to its impact upon the victim but in the sense of how it is conceived of </a:t>
            </a:r>
            <a:r>
              <a:rPr lang="en-US" i="1" dirty="0" smtClean="0"/>
              <a:t>by the perpetrator’</a:t>
            </a:r>
            <a:r>
              <a:rPr lang="en-US" dirty="0" smtClean="0"/>
              <a:t> (</a:t>
            </a:r>
            <a:r>
              <a:rPr lang="en-US" dirty="0" err="1" smtClean="0"/>
              <a:t>Chakraborti</a:t>
            </a:r>
            <a:r>
              <a:rPr lang="en-US" dirty="0" smtClean="0"/>
              <a:t> and Garland 2012: 503).</a:t>
            </a:r>
            <a:endParaRPr lang="is-IS" dirty="0"/>
          </a:p>
        </p:txBody>
      </p:sp>
    </p:spTree>
    <p:extLst>
      <p:ext uri="{BB962C8B-B14F-4D97-AF65-F5344CB8AC3E}">
        <p14:creationId xmlns:p14="http://schemas.microsoft.com/office/powerpoint/2010/main" val="6633953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Discussion: 3. Identity and Markers of Difference</a:t>
            </a:r>
            <a:endParaRPr lang="en-US" sz="3200" dirty="0"/>
          </a:p>
        </p:txBody>
      </p:sp>
      <p:sp>
        <p:nvSpPr>
          <p:cNvPr id="3" name="Content Placeholder 2"/>
          <p:cNvSpPr>
            <a:spLocks noGrp="1"/>
          </p:cNvSpPr>
          <p:nvPr>
            <p:ph idx="1"/>
          </p:nvPr>
        </p:nvSpPr>
        <p:spPr>
          <a:xfrm>
            <a:off x="457200" y="1628800"/>
            <a:ext cx="7859216" cy="4248472"/>
          </a:xfrm>
        </p:spPr>
        <p:txBody>
          <a:bodyPr>
            <a:normAutofit fontScale="70000" lnSpcReduction="20000"/>
          </a:bodyPr>
          <a:lstStyle/>
          <a:p>
            <a:r>
              <a:rPr lang="en-US" dirty="0"/>
              <a:t>Impression management </a:t>
            </a:r>
            <a:r>
              <a:rPr lang="en-US" dirty="0" smtClean="0"/>
              <a:t>is a </a:t>
            </a:r>
            <a:r>
              <a:rPr lang="en-US" dirty="0"/>
              <a:t>key ‘survival skill</a:t>
            </a:r>
            <a:r>
              <a:rPr lang="is-IS" dirty="0"/>
              <a:t>’ (Scott cited in Hills Collins 1998: 85</a:t>
            </a:r>
            <a:r>
              <a:rPr lang="is-IS" dirty="0" smtClean="0"/>
              <a:t>).</a:t>
            </a:r>
          </a:p>
          <a:p>
            <a:r>
              <a:rPr lang="en-US" i="1" dirty="0" smtClean="0"/>
              <a:t>‘Since </a:t>
            </a:r>
            <a:r>
              <a:rPr lang="en-US" i="1" dirty="0"/>
              <a:t>the sources of impression used by the observing individual involve a multitude of standards pertaining to politeness and decorum, pertaining both to social intercourse and task-performance, we can appreciate afresh how daily life is enmeshed in moral lines of </a:t>
            </a:r>
            <a:r>
              <a:rPr lang="en-US" i="1" dirty="0" smtClean="0"/>
              <a:t>discrimination’ </a:t>
            </a:r>
            <a:r>
              <a:rPr lang="is-IS" dirty="0" smtClean="0"/>
              <a:t>(Goffman 1959: 250).</a:t>
            </a:r>
          </a:p>
          <a:p>
            <a:r>
              <a:rPr lang="is-IS" dirty="0" smtClean="0"/>
              <a:t>Employed when speaking their mother language and visible accent in public spaces (such as transport and the workplace).</a:t>
            </a:r>
          </a:p>
          <a:p>
            <a:r>
              <a:rPr lang="is-IS" dirty="0" smtClean="0"/>
              <a:t>Hiding or disguising ‘markers of difference’ – i.e. </a:t>
            </a:r>
            <a:r>
              <a:rPr lang="en-US" dirty="0"/>
              <a:t>m</a:t>
            </a:r>
            <a:r>
              <a:rPr lang="is-IS" dirty="0" smtClean="0"/>
              <a:t>igrant identity.</a:t>
            </a:r>
          </a:p>
          <a:p>
            <a:r>
              <a:rPr lang="en-US" dirty="0" smtClean="0"/>
              <a:t>Temple (2010: 287) argues that for her participants ‘speaking Polish’ was </a:t>
            </a:r>
            <a:r>
              <a:rPr lang="en-US" dirty="0"/>
              <a:t>an important part of being </a:t>
            </a:r>
            <a:r>
              <a:rPr lang="en-US" dirty="0" smtClean="0"/>
              <a:t>Polish and of their identity: </a:t>
            </a:r>
            <a:r>
              <a:rPr lang="en-US" i="1" dirty="0" smtClean="0"/>
              <a:t>‘language </a:t>
            </a:r>
            <a:r>
              <a:rPr lang="en-US" i="1" dirty="0"/>
              <a:t>was used to differentiate between </a:t>
            </a:r>
            <a:r>
              <a:rPr lang="en-US" i="1" dirty="0" smtClean="0"/>
              <a:t>“us” and “others’, </a:t>
            </a:r>
            <a:r>
              <a:rPr lang="en-US" i="1" dirty="0"/>
              <a:t>including in terms of values and the ways in which these </a:t>
            </a:r>
            <a:r>
              <a:rPr lang="en-US" i="1" dirty="0" smtClean="0"/>
              <a:t>perceptions of </a:t>
            </a:r>
            <a:r>
              <a:rPr lang="en-US" i="1" dirty="0"/>
              <a:t>difference influenced social interactions</a:t>
            </a:r>
            <a:r>
              <a:rPr lang="en-US" i="1" dirty="0" smtClean="0"/>
              <a:t>.’</a:t>
            </a:r>
            <a:endParaRPr lang="is-IS" i="1" dirty="0" smtClean="0"/>
          </a:p>
        </p:txBody>
      </p:sp>
    </p:spTree>
    <p:extLst>
      <p:ext uri="{BB962C8B-B14F-4D97-AF65-F5344CB8AC3E}">
        <p14:creationId xmlns:p14="http://schemas.microsoft.com/office/powerpoint/2010/main" val="7372906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4</a:t>
            </a:r>
            <a:r>
              <a:rPr lang="en-US" dirty="0"/>
              <a:t>. Normalization of Racism</a:t>
            </a:r>
          </a:p>
        </p:txBody>
      </p:sp>
      <p:sp>
        <p:nvSpPr>
          <p:cNvPr id="3" name="Content Placeholder 2"/>
          <p:cNvSpPr>
            <a:spLocks noGrp="1"/>
          </p:cNvSpPr>
          <p:nvPr>
            <p:ph idx="1"/>
          </p:nvPr>
        </p:nvSpPr>
        <p:spPr>
          <a:xfrm>
            <a:off x="457200" y="1772816"/>
            <a:ext cx="8229600" cy="4056451"/>
          </a:xfrm>
        </p:spPr>
        <p:txBody>
          <a:bodyPr>
            <a:normAutofit fontScale="62500" lnSpcReduction="20000"/>
          </a:bodyPr>
          <a:lstStyle/>
          <a:p>
            <a:r>
              <a:rPr lang="is-IS" dirty="0"/>
              <a:t>Experiences of </a:t>
            </a:r>
            <a:r>
              <a:rPr lang="is-IS" dirty="0" smtClean="0"/>
              <a:t>racism have </a:t>
            </a:r>
            <a:r>
              <a:rPr lang="is-IS" dirty="0"/>
              <a:t>become ‘routine’ and ‘normalised’.</a:t>
            </a:r>
          </a:p>
          <a:p>
            <a:r>
              <a:rPr lang="is-IS" dirty="0"/>
              <a:t>These attitudes are viewed as encouraged by government policies and media discourses re. </a:t>
            </a:r>
            <a:r>
              <a:rPr lang="en-US" dirty="0"/>
              <a:t>the ‘migrant other’.</a:t>
            </a:r>
          </a:p>
          <a:p>
            <a:r>
              <a:rPr lang="en-US" dirty="0"/>
              <a:t>Here hate crime operates as: </a:t>
            </a:r>
            <a:r>
              <a:rPr lang="en-US" i="1" dirty="0"/>
              <a:t>‘</a:t>
            </a:r>
            <a:r>
              <a:rPr lang="is-IS" i="1" dirty="0"/>
              <a:t>…</a:t>
            </a:r>
            <a:r>
              <a:rPr lang="en-US" i="1" dirty="0"/>
              <a:t>a means of marking both the Self and the Other in such a way as to re-establish their ‘proper’ relative positions, as given and reproduced by broader ideologies and patterns of social and political inequality’ </a:t>
            </a:r>
            <a:r>
              <a:rPr lang="en-US" dirty="0"/>
              <a:t>(Perry 2001: 10).</a:t>
            </a:r>
          </a:p>
          <a:p>
            <a:r>
              <a:rPr lang="en-US" dirty="0" smtClean="0"/>
              <a:t>Perry’s ‘</a:t>
            </a:r>
            <a:r>
              <a:rPr lang="en-US" i="1" dirty="0" smtClean="0"/>
              <a:t>Doing </a:t>
            </a:r>
            <a:r>
              <a:rPr lang="en-US" i="1" dirty="0"/>
              <a:t>difference</a:t>
            </a:r>
            <a:r>
              <a:rPr lang="en-US" dirty="0"/>
              <a:t>’ framework ‘sees hate as rooted in the ideological structures of societal oppression that govern normative conceptions of identity’ (</a:t>
            </a:r>
            <a:r>
              <a:rPr lang="en-US" dirty="0" err="1"/>
              <a:t>Chakraborti</a:t>
            </a:r>
            <a:r>
              <a:rPr lang="en-US" dirty="0"/>
              <a:t> and Garland 2012: 502</a:t>
            </a:r>
            <a:r>
              <a:rPr lang="en-US" dirty="0" smtClean="0"/>
              <a:t>).</a:t>
            </a:r>
            <a:endParaRPr lang="en-US" dirty="0"/>
          </a:p>
          <a:p>
            <a:r>
              <a:rPr lang="en-US" dirty="0" smtClean="0"/>
              <a:t>‘The </a:t>
            </a:r>
            <a:r>
              <a:rPr lang="en-US" dirty="0"/>
              <a:t>state’s immigration </a:t>
            </a:r>
            <a:r>
              <a:rPr lang="en-US" dirty="0" smtClean="0"/>
              <a:t>policy </a:t>
            </a:r>
            <a:r>
              <a:rPr lang="is-IS" dirty="0" smtClean="0"/>
              <a:t>…</a:t>
            </a:r>
            <a:r>
              <a:rPr lang="en-US" dirty="0" smtClean="0"/>
              <a:t> </a:t>
            </a:r>
            <a:r>
              <a:rPr lang="en-US" dirty="0"/>
              <a:t>exhibits features of institutionalized racism that implicitly invokes shared whiteness as a basis of racialized inclusion. The tabloids, in contrast, tend toward cultural racism in their coverage of these migrations by explicitly invoking cultural difference as a basis of racialized </a:t>
            </a:r>
            <a:r>
              <a:rPr lang="en-US" dirty="0" smtClean="0"/>
              <a:t>exclusion’ (Fox et al. 2012: 680). </a:t>
            </a:r>
            <a:endParaRPr lang="en-US" dirty="0"/>
          </a:p>
        </p:txBody>
      </p:sp>
    </p:spTree>
    <p:extLst>
      <p:ext uri="{BB962C8B-B14F-4D97-AF65-F5344CB8AC3E}">
        <p14:creationId xmlns:p14="http://schemas.microsoft.com/office/powerpoint/2010/main" val="897987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229600" cy="1143000"/>
          </a:xfrm>
        </p:spPr>
        <p:txBody>
          <a:bodyPr>
            <a:noAutofit/>
          </a:bodyPr>
          <a:lstStyle/>
          <a:p>
            <a:r>
              <a:rPr lang="en-US" sz="3200" dirty="0" smtClean="0"/>
              <a:t>Discussion: 5. Impact of the ‘Leave’ Vote</a:t>
            </a:r>
            <a:endParaRPr lang="en-US" sz="3200" dirty="0"/>
          </a:p>
        </p:txBody>
      </p:sp>
      <p:sp>
        <p:nvSpPr>
          <p:cNvPr id="3" name="Content Placeholder 2"/>
          <p:cNvSpPr>
            <a:spLocks noGrp="1"/>
          </p:cNvSpPr>
          <p:nvPr>
            <p:ph idx="1"/>
          </p:nvPr>
        </p:nvSpPr>
        <p:spPr>
          <a:xfrm>
            <a:off x="457200" y="1268760"/>
            <a:ext cx="8229600" cy="4680521"/>
          </a:xfrm>
        </p:spPr>
        <p:txBody>
          <a:bodyPr>
            <a:normAutofit fontScale="55000" lnSpcReduction="20000"/>
          </a:bodyPr>
          <a:lstStyle/>
          <a:p>
            <a:r>
              <a:rPr lang="en-US" i="1" dirty="0" smtClean="0"/>
              <a:t>Outsider-within</a:t>
            </a:r>
            <a:r>
              <a:rPr lang="en-US" dirty="0" smtClean="0"/>
              <a:t>: ‘</a:t>
            </a:r>
            <a:r>
              <a:rPr lang="is-IS" dirty="0" smtClean="0"/>
              <a:t>…</a:t>
            </a:r>
            <a:r>
              <a:rPr lang="en-US" dirty="0" smtClean="0"/>
              <a:t>social locations or border spaces occupied by groups of unequal power. Individuals gain or lose identities as “</a:t>
            </a:r>
            <a:r>
              <a:rPr lang="en-US" i="1" dirty="0" smtClean="0"/>
              <a:t>outsiders-within</a:t>
            </a:r>
            <a:r>
              <a:rPr lang="en-US" dirty="0" smtClean="0"/>
              <a:t>” by their placement in these social locations. </a:t>
            </a:r>
            <a:r>
              <a:rPr lang="en-US" i="1" dirty="0" smtClean="0"/>
              <a:t>Outsider-within</a:t>
            </a:r>
            <a:r>
              <a:rPr lang="en-US" dirty="0" smtClean="0"/>
              <a:t> spaces are riddled with contradictions’ (Hill Collins 1998: 83).</a:t>
            </a:r>
          </a:p>
          <a:p>
            <a:r>
              <a:rPr lang="en-GB" dirty="0" smtClean="0"/>
              <a:t>Contextual factors explain </a:t>
            </a:r>
            <a:r>
              <a:rPr lang="en-GB" dirty="0"/>
              <a:t>hate </a:t>
            </a:r>
            <a:r>
              <a:rPr lang="en-GB" dirty="0" smtClean="0"/>
              <a:t>crime in Boston (and Lincoln) including localised </a:t>
            </a:r>
            <a:r>
              <a:rPr lang="en-GB" dirty="0"/>
              <a:t>strains such as </a:t>
            </a:r>
            <a:r>
              <a:rPr lang="en-GB" dirty="0" smtClean="0"/>
              <a:t>unemployment, housing shortage, and offender </a:t>
            </a:r>
            <a:r>
              <a:rPr lang="en-GB" dirty="0"/>
              <a:t>attitudes rooted in community </a:t>
            </a:r>
            <a:r>
              <a:rPr lang="en-GB" dirty="0" smtClean="0"/>
              <a:t>values (Hall, 2005).</a:t>
            </a:r>
          </a:p>
          <a:p>
            <a:r>
              <a:rPr lang="en-GB" dirty="0" smtClean="0"/>
              <a:t>Stage of </a:t>
            </a:r>
            <a:r>
              <a:rPr lang="en-GB" i="1" dirty="0" smtClean="0"/>
              <a:t>liminality</a:t>
            </a:r>
            <a:r>
              <a:rPr lang="en-GB" dirty="0" smtClean="0"/>
              <a:t> – </a:t>
            </a:r>
            <a:r>
              <a:rPr lang="en-GB" i="1" dirty="0" smtClean="0"/>
              <a:t>‘betwixt and between’ </a:t>
            </a:r>
            <a:r>
              <a:rPr lang="en-GB" dirty="0" smtClean="0"/>
              <a:t>(Turner 1967) </a:t>
            </a:r>
            <a:r>
              <a:rPr lang="en-GB" dirty="0" err="1" smtClean="0"/>
              <a:t>brexit</a:t>
            </a:r>
            <a:r>
              <a:rPr lang="en-GB" dirty="0" smtClean="0"/>
              <a:t> fosters feelings of uncertainty.</a:t>
            </a:r>
          </a:p>
          <a:p>
            <a:r>
              <a:rPr lang="en-GB" i="1" dirty="0" smtClean="0"/>
              <a:t>Ontological security</a:t>
            </a:r>
            <a:r>
              <a:rPr lang="en-GB" dirty="0" smtClean="0"/>
              <a:t>: uncertain sense of self and position within the local community, migrant community, and UK, combined with a fractured sense of </a:t>
            </a:r>
            <a:r>
              <a:rPr lang="en-GB" i="1" dirty="0" smtClean="0"/>
              <a:t>continuity</a:t>
            </a:r>
            <a:r>
              <a:rPr lang="en-GB" dirty="0" smtClean="0"/>
              <a:t> as to what the future holds (Giddens 1991).</a:t>
            </a:r>
          </a:p>
          <a:p>
            <a:r>
              <a:rPr lang="en-GB" dirty="0" smtClean="0"/>
              <a:t>Family roots and ties made in the UK provide an anchor/pull for remaining.</a:t>
            </a:r>
          </a:p>
          <a:p>
            <a:r>
              <a:rPr lang="en-GB" dirty="0" smtClean="0"/>
              <a:t>‘</a:t>
            </a:r>
            <a:r>
              <a:rPr lang="en-GB" i="1" dirty="0" smtClean="0"/>
              <a:t>Othering</a:t>
            </a:r>
            <a:r>
              <a:rPr lang="en-GB" dirty="0" smtClean="0"/>
              <a:t>’ perpetrated by EU migrants towards other migrants  - also raises questions, indicating that power </a:t>
            </a:r>
            <a:r>
              <a:rPr lang="en-GB" dirty="0"/>
              <a:t>relations are more complex and fragmented </a:t>
            </a:r>
            <a:r>
              <a:rPr lang="en-GB" dirty="0" smtClean="0"/>
              <a:t>(</a:t>
            </a:r>
            <a:r>
              <a:rPr lang="en-GB" dirty="0"/>
              <a:t>Hopkins Burke and Pollock 2004</a:t>
            </a:r>
            <a:r>
              <a:rPr lang="en-GB" dirty="0" smtClean="0"/>
              <a:t>):</a:t>
            </a:r>
          </a:p>
          <a:p>
            <a:pPr lvl="1"/>
            <a:r>
              <a:rPr lang="en-GB" dirty="0" smtClean="0"/>
              <a:t>I.e. those migrants who ‘make them look bad’ by not working, claiming benefits, or not learning the language.</a:t>
            </a:r>
          </a:p>
          <a:p>
            <a:r>
              <a:rPr lang="en-US" dirty="0" smtClean="0"/>
              <a:t>Significance </a:t>
            </a:r>
            <a:r>
              <a:rPr lang="en-US" dirty="0"/>
              <a:t>of the ‘</a:t>
            </a:r>
            <a:r>
              <a:rPr lang="en-US" dirty="0" smtClean="0"/>
              <a:t>us’ and </a:t>
            </a:r>
            <a:r>
              <a:rPr lang="en-US" dirty="0"/>
              <a:t>‘them’ divide between ‘political’ (older diaspora) and ‘economic migrants</a:t>
            </a:r>
            <a:r>
              <a:rPr lang="en-US" dirty="0" smtClean="0"/>
              <a:t>’ (</a:t>
            </a:r>
            <a:r>
              <a:rPr lang="en-US" dirty="0"/>
              <a:t>newer migrants). </a:t>
            </a:r>
            <a:r>
              <a:rPr lang="en-US" dirty="0" smtClean="0"/>
              <a:t>This </a:t>
            </a:r>
            <a:r>
              <a:rPr lang="en-US" dirty="0"/>
              <a:t>division is </a:t>
            </a:r>
            <a:r>
              <a:rPr lang="en-US" dirty="0" smtClean="0"/>
              <a:t>important in Polish </a:t>
            </a:r>
            <a:r>
              <a:rPr lang="en-US" dirty="0"/>
              <a:t>identity construction since it can be used to control access to </a:t>
            </a:r>
            <a:r>
              <a:rPr lang="en-US" dirty="0" smtClean="0"/>
              <a:t>resources (</a:t>
            </a:r>
            <a:r>
              <a:rPr lang="en-US" dirty="0" err="1" smtClean="0"/>
              <a:t>Garapich</a:t>
            </a:r>
            <a:r>
              <a:rPr lang="en-US" dirty="0" smtClean="0"/>
              <a:t> 2007; Temple 2010).</a:t>
            </a:r>
          </a:p>
          <a:p>
            <a:r>
              <a:rPr lang="en-GB" dirty="0" smtClean="0"/>
              <a:t>Brexit also viewed as further segregating migrant communities from each other.</a:t>
            </a:r>
            <a:endParaRPr lang="en-GB" dirty="0"/>
          </a:p>
          <a:p>
            <a:endParaRPr lang="en-US" dirty="0" smtClean="0"/>
          </a:p>
          <a:p>
            <a:endParaRPr lang="en-US" dirty="0"/>
          </a:p>
        </p:txBody>
      </p:sp>
    </p:spTree>
    <p:extLst>
      <p:ext uri="{BB962C8B-B14F-4D97-AF65-F5344CB8AC3E}">
        <p14:creationId xmlns:p14="http://schemas.microsoft.com/office/powerpoint/2010/main" val="570665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229600" cy="746944"/>
          </a:xfrm>
        </p:spPr>
        <p:txBody>
          <a:bodyPr/>
          <a:lstStyle/>
          <a:p>
            <a:r>
              <a:rPr lang="en-US" dirty="0" smtClean="0"/>
              <a:t>References</a:t>
            </a:r>
            <a:endParaRPr lang="en-US" dirty="0"/>
          </a:p>
        </p:txBody>
      </p:sp>
      <p:sp>
        <p:nvSpPr>
          <p:cNvPr id="3" name="Content Placeholder 2"/>
          <p:cNvSpPr>
            <a:spLocks noGrp="1"/>
          </p:cNvSpPr>
          <p:nvPr>
            <p:ph idx="1"/>
          </p:nvPr>
        </p:nvSpPr>
        <p:spPr>
          <a:xfrm>
            <a:off x="179512" y="863576"/>
            <a:ext cx="8712968" cy="5085704"/>
          </a:xfrm>
        </p:spPr>
        <p:txBody>
          <a:bodyPr>
            <a:normAutofit fontScale="47500" lnSpcReduction="20000"/>
          </a:bodyPr>
          <a:lstStyle/>
          <a:p>
            <a:r>
              <a:rPr lang="en-US" dirty="0" err="1"/>
              <a:t>Athwal</a:t>
            </a:r>
            <a:r>
              <a:rPr lang="en-US" dirty="0"/>
              <a:t> </a:t>
            </a:r>
            <a:r>
              <a:rPr lang="en-US" dirty="0" smtClean="0"/>
              <a:t>H. B</a:t>
            </a:r>
            <a:r>
              <a:rPr lang="en-US" dirty="0"/>
              <a:t>. </a:t>
            </a:r>
            <a:r>
              <a:rPr lang="en-US" dirty="0" smtClean="0"/>
              <a:t>(2010) </a:t>
            </a:r>
            <a:r>
              <a:rPr lang="en-US" i="1" dirty="0" smtClean="0"/>
              <a:t>Racial </a:t>
            </a:r>
            <a:r>
              <a:rPr lang="en-US" i="1" dirty="0"/>
              <a:t>Violence: The </a:t>
            </a:r>
            <a:r>
              <a:rPr lang="en-US" i="1" dirty="0" smtClean="0"/>
              <a:t>Buried </a:t>
            </a:r>
            <a:r>
              <a:rPr lang="en-US" i="1" dirty="0"/>
              <a:t>I</a:t>
            </a:r>
            <a:r>
              <a:rPr lang="en-US" i="1" dirty="0" smtClean="0"/>
              <a:t>ssue</a:t>
            </a:r>
            <a:r>
              <a:rPr lang="en-US" dirty="0"/>
              <a:t>. </a:t>
            </a:r>
            <a:r>
              <a:rPr lang="en-US" dirty="0" smtClean="0"/>
              <a:t>London: </a:t>
            </a:r>
            <a:r>
              <a:rPr lang="en-US" dirty="0"/>
              <a:t>Institute of Race </a:t>
            </a:r>
            <a:r>
              <a:rPr lang="en-US" dirty="0" smtClean="0"/>
              <a:t>Relations.</a:t>
            </a:r>
          </a:p>
          <a:p>
            <a:r>
              <a:rPr lang="en-US" dirty="0" smtClean="0"/>
              <a:t>BBC (2016) ‘</a:t>
            </a:r>
            <a:r>
              <a:rPr lang="en-US" dirty="0"/>
              <a:t>Lincolnshire Records UK’s Highest Brexit Vote</a:t>
            </a:r>
            <a:r>
              <a:rPr lang="en-US" dirty="0" smtClean="0"/>
              <a:t>’. Accessed at: </a:t>
            </a:r>
            <a:r>
              <a:rPr lang="en-US" dirty="0">
                <a:hlinkClick r:id="rId3"/>
              </a:rPr>
              <a:t>http://</a:t>
            </a:r>
            <a:r>
              <a:rPr lang="en-US" dirty="0" smtClean="0">
                <a:hlinkClick r:id="rId3"/>
              </a:rPr>
              <a:t>www.bbc.com/news/uk-politics-eu-referendum-36616740</a:t>
            </a:r>
            <a:r>
              <a:rPr lang="en-US" dirty="0" smtClean="0"/>
              <a:t> (accessed 3 November 2016).</a:t>
            </a:r>
          </a:p>
          <a:p>
            <a:r>
              <a:rPr lang="en-US" dirty="0" err="1" smtClean="0"/>
              <a:t>Billig</a:t>
            </a:r>
            <a:r>
              <a:rPr lang="en-US" dirty="0" smtClean="0"/>
              <a:t>, M. (2012) ‘The Notion of “Prejudice”: Some Rhetorical and Ideological Aspects.’ In Dixon, J. and Levine, M. (</a:t>
            </a:r>
            <a:r>
              <a:rPr lang="en-US" dirty="0" err="1" smtClean="0"/>
              <a:t>eds</a:t>
            </a:r>
            <a:r>
              <a:rPr lang="en-US" dirty="0" smtClean="0"/>
              <a:t>) </a:t>
            </a:r>
            <a:r>
              <a:rPr lang="en-US" i="1" dirty="0" smtClean="0"/>
              <a:t>Beyond Prejudice: Extending the Social Psychology of Conflict, Inequality and Social Change</a:t>
            </a:r>
            <a:r>
              <a:rPr lang="en-US" dirty="0" smtClean="0"/>
              <a:t>. New York: Cambridge University Press, pp. 135-153.</a:t>
            </a:r>
          </a:p>
          <a:p>
            <a:r>
              <a:rPr lang="en-US" dirty="0" smtClean="0"/>
              <a:t>Bowling, B. (1993) ‘Racial Harassment and the Process of Victimization.’ </a:t>
            </a:r>
            <a:r>
              <a:rPr lang="en-US" i="1" dirty="0" smtClean="0"/>
              <a:t>British Journal of Criminology </a:t>
            </a:r>
            <a:r>
              <a:rPr lang="en-US" dirty="0" smtClean="0"/>
              <a:t>33: 231-250.</a:t>
            </a:r>
          </a:p>
          <a:p>
            <a:r>
              <a:rPr lang="en-US" dirty="0" smtClean="0"/>
              <a:t>Burnett, D. (2013) ‘Immigration is Essential </a:t>
            </a:r>
            <a:r>
              <a:rPr lang="en-US" dirty="0"/>
              <a:t>(According to the Science).’ </a:t>
            </a:r>
            <a:r>
              <a:rPr lang="en-US" i="1" dirty="0"/>
              <a:t>The </a:t>
            </a:r>
            <a:r>
              <a:rPr lang="en-US" i="1" dirty="0" smtClean="0"/>
              <a:t>Guardian</a:t>
            </a:r>
            <a:r>
              <a:rPr lang="en-US" dirty="0" smtClean="0"/>
              <a:t>. Accessed at: </a:t>
            </a:r>
            <a:r>
              <a:rPr lang="en-US" dirty="0">
                <a:hlinkClick r:id="rId4"/>
              </a:rPr>
              <a:t>https://</a:t>
            </a:r>
            <a:r>
              <a:rPr lang="en-US" dirty="0" smtClean="0">
                <a:hlinkClick r:id="rId4"/>
              </a:rPr>
              <a:t>www.theguardian.com/science/brain-flapping/2013/nov/04/immigration-is-essential-science</a:t>
            </a:r>
            <a:r>
              <a:rPr lang="en-US" dirty="0" smtClean="0"/>
              <a:t> (accessed 5 November 2016).</a:t>
            </a:r>
          </a:p>
          <a:p>
            <a:r>
              <a:rPr lang="en-GB" dirty="0" err="1" smtClean="0"/>
              <a:t>Chakelian</a:t>
            </a:r>
            <a:r>
              <a:rPr lang="en-GB" dirty="0" smtClean="0"/>
              <a:t>, A. (2016) ‘A View From </a:t>
            </a:r>
            <a:r>
              <a:rPr lang="en-GB" dirty="0" err="1" smtClean="0"/>
              <a:t>Brexitland</a:t>
            </a:r>
            <a:r>
              <a:rPr lang="en-GB" dirty="0" smtClean="0"/>
              <a:t>: Boston, the </a:t>
            </a:r>
            <a:r>
              <a:rPr lang="en-GB" dirty="0"/>
              <a:t>Town that Voted Strongest to Leave the EU.’ </a:t>
            </a:r>
            <a:r>
              <a:rPr lang="en-GB" i="1" dirty="0"/>
              <a:t>New </a:t>
            </a:r>
            <a:r>
              <a:rPr lang="en-GB" i="1" dirty="0" smtClean="0"/>
              <a:t>Statesman</a:t>
            </a:r>
            <a:r>
              <a:rPr lang="en-GB" dirty="0" smtClean="0"/>
              <a:t>. Accessed at: </a:t>
            </a:r>
            <a:r>
              <a:rPr lang="en-GB" dirty="0">
                <a:hlinkClick r:id="rId5"/>
              </a:rPr>
              <a:t>http://</a:t>
            </a:r>
            <a:r>
              <a:rPr lang="en-GB" dirty="0" smtClean="0">
                <a:hlinkClick r:id="rId5"/>
              </a:rPr>
              <a:t>www.newstatesman.com/politics/uk/2016/07/view-brexitland-boston-town-voted-strongest-leave-eu</a:t>
            </a:r>
            <a:r>
              <a:rPr lang="en-GB" dirty="0" smtClean="0"/>
              <a:t> (3 November 2016).</a:t>
            </a:r>
            <a:endParaRPr lang="en-US" dirty="0" smtClean="0"/>
          </a:p>
          <a:p>
            <a:r>
              <a:rPr lang="en-US" dirty="0" err="1" smtClean="0"/>
              <a:t>Chakraborti</a:t>
            </a:r>
            <a:r>
              <a:rPr lang="en-US" dirty="0" smtClean="0"/>
              <a:t>, N. and Garland, J. (2012) ‘</a:t>
            </a:r>
            <a:r>
              <a:rPr lang="en-US" dirty="0" err="1" smtClean="0"/>
              <a:t>Reconceptualizing</a:t>
            </a:r>
            <a:r>
              <a:rPr lang="en-US" dirty="0" smtClean="0"/>
              <a:t> Hate Crime Victimization through the Lens of Vulnerability and “Difference.”’ </a:t>
            </a:r>
            <a:r>
              <a:rPr lang="en-US" i="1" dirty="0" smtClean="0"/>
              <a:t>Theoretical Criminology</a:t>
            </a:r>
            <a:r>
              <a:rPr lang="en-US" dirty="0" smtClean="0"/>
              <a:t> 16(4): 499-514.</a:t>
            </a:r>
          </a:p>
          <a:p>
            <a:r>
              <a:rPr lang="en-US" dirty="0" smtClean="0"/>
              <a:t>Fox, J. E., </a:t>
            </a:r>
            <a:r>
              <a:rPr lang="en-US" dirty="0" err="1" smtClean="0"/>
              <a:t>Morosanu</a:t>
            </a:r>
            <a:r>
              <a:rPr lang="en-US" dirty="0" smtClean="0"/>
              <a:t>, L. and </a:t>
            </a:r>
            <a:r>
              <a:rPr lang="en-US" dirty="0" err="1" smtClean="0"/>
              <a:t>Szilassy</a:t>
            </a:r>
            <a:r>
              <a:rPr lang="en-US" dirty="0" smtClean="0"/>
              <a:t>, L. (2012) ’The Racialization of the New European Migration to the UK.’ </a:t>
            </a:r>
            <a:r>
              <a:rPr lang="en-US" i="1" dirty="0" smtClean="0"/>
              <a:t>Sociology</a:t>
            </a:r>
            <a:r>
              <a:rPr lang="en-US" dirty="0" smtClean="0"/>
              <a:t> 46(4): 680-695.</a:t>
            </a:r>
          </a:p>
          <a:p>
            <a:r>
              <a:rPr lang="en-US" dirty="0" err="1" smtClean="0"/>
              <a:t>Garapich</a:t>
            </a:r>
            <a:r>
              <a:rPr lang="en-US" dirty="0" smtClean="0"/>
              <a:t>, M. (2007) </a:t>
            </a:r>
            <a:r>
              <a:rPr lang="en-US" dirty="0" err="1" smtClean="0"/>
              <a:t>Odyssean</a:t>
            </a:r>
            <a:r>
              <a:rPr lang="en-US" dirty="0" smtClean="0"/>
              <a:t> Refugees, Migrants and Power – Construction of ‘Other’ Within the Polish ‘Community’ in the UK. </a:t>
            </a:r>
            <a:r>
              <a:rPr lang="en-US" dirty="0"/>
              <a:t>Accessed </a:t>
            </a:r>
            <a:r>
              <a:rPr lang="en-US" dirty="0" smtClean="0"/>
              <a:t>at: </a:t>
            </a:r>
            <a:r>
              <a:rPr lang="en-US" dirty="0" smtClean="0">
                <a:hlinkClick r:id="rId6"/>
              </a:rPr>
              <a:t>http</a:t>
            </a:r>
            <a:r>
              <a:rPr lang="en-US" dirty="0">
                <a:hlinkClick r:id="rId6"/>
              </a:rPr>
              <a:t>://</a:t>
            </a:r>
            <a:r>
              <a:rPr lang="en-US" dirty="0" smtClean="0">
                <a:hlinkClick r:id="rId6"/>
              </a:rPr>
              <a:t>www.surrey.ac.uk/Arts/Cronem/polish/Odyssean_Reffuges_Migrants_and_Power.pdf</a:t>
            </a:r>
            <a:r>
              <a:rPr lang="en-US" dirty="0"/>
              <a:t> </a:t>
            </a:r>
            <a:r>
              <a:rPr lang="en-US" dirty="0" smtClean="0"/>
              <a:t>(5 November 2016).</a:t>
            </a:r>
          </a:p>
          <a:p>
            <a:r>
              <a:rPr lang="en-US" dirty="0" smtClean="0"/>
              <a:t>Giddens, A. (1991) </a:t>
            </a:r>
            <a:r>
              <a:rPr lang="en-US" i="1" dirty="0" smtClean="0"/>
              <a:t>Modernity and Self-Identity</a:t>
            </a:r>
            <a:r>
              <a:rPr lang="en-US" dirty="0" smtClean="0"/>
              <a:t>. Cambridge: Polity Press.</a:t>
            </a:r>
          </a:p>
          <a:p>
            <a:r>
              <a:rPr lang="en-US" dirty="0" smtClean="0"/>
              <a:t>Goffman, E. (1959) </a:t>
            </a:r>
            <a:r>
              <a:rPr lang="en-US" i="1" dirty="0" smtClean="0"/>
              <a:t>The Presentation of Self in Everyday Life</a:t>
            </a:r>
            <a:r>
              <a:rPr lang="en-US" dirty="0" smtClean="0"/>
              <a:t>. New York: Doubleday.</a:t>
            </a:r>
          </a:p>
          <a:p>
            <a:r>
              <a:rPr lang="en-US" dirty="0" smtClean="0"/>
              <a:t>Hall, N. (2005) </a:t>
            </a:r>
            <a:r>
              <a:rPr lang="en-US" i="1" dirty="0" smtClean="0"/>
              <a:t>Hate Crime</a:t>
            </a:r>
            <a:r>
              <a:rPr lang="en-US" dirty="0" smtClean="0"/>
              <a:t>. </a:t>
            </a:r>
            <a:r>
              <a:rPr lang="en-US" dirty="0" err="1" smtClean="0"/>
              <a:t>Cullompton</a:t>
            </a:r>
            <a:r>
              <a:rPr lang="en-US" dirty="0" smtClean="0"/>
              <a:t>: </a:t>
            </a:r>
            <a:r>
              <a:rPr lang="en-US" dirty="0" err="1" smtClean="0"/>
              <a:t>Willan</a:t>
            </a:r>
            <a:r>
              <a:rPr lang="en-US" dirty="0" smtClean="0"/>
              <a:t>.</a:t>
            </a:r>
          </a:p>
          <a:p>
            <a:r>
              <a:rPr lang="en-US" dirty="0" smtClean="0"/>
              <a:t>Hesse, B., Rai, D., Bennett, C. and </a:t>
            </a:r>
            <a:r>
              <a:rPr lang="en-US" dirty="0" err="1" smtClean="0"/>
              <a:t>McGilchrist</a:t>
            </a:r>
            <a:r>
              <a:rPr lang="en-US" dirty="0" smtClean="0"/>
              <a:t>, P. (1992) </a:t>
            </a:r>
            <a:r>
              <a:rPr lang="en-US" i="1" dirty="0" smtClean="0"/>
              <a:t>Beneath the Surface: Racial Harassment</a:t>
            </a:r>
            <a:r>
              <a:rPr lang="en-US" dirty="0" smtClean="0"/>
              <a:t>. Avebury: </a:t>
            </a:r>
            <a:r>
              <a:rPr lang="en-US" dirty="0" err="1" smtClean="0"/>
              <a:t>Aldershot</a:t>
            </a:r>
            <a:r>
              <a:rPr lang="en-US" dirty="0" smtClean="0"/>
              <a:t>.</a:t>
            </a:r>
          </a:p>
          <a:p>
            <a:r>
              <a:rPr lang="en-US" dirty="0" smtClean="0"/>
              <a:t>Hill Collins, P. (1998) </a:t>
            </a:r>
            <a:r>
              <a:rPr lang="en-US" i="1" dirty="0" smtClean="0"/>
              <a:t>Fighting Words: Black Women and the Search for Justice</a:t>
            </a:r>
            <a:r>
              <a:rPr lang="en-US" dirty="0" smtClean="0"/>
              <a:t>. Minneapolis: University of Minnesota Press.</a:t>
            </a:r>
          </a:p>
        </p:txBody>
      </p:sp>
    </p:spTree>
    <p:extLst>
      <p:ext uri="{BB962C8B-B14F-4D97-AF65-F5344CB8AC3E}">
        <p14:creationId xmlns:p14="http://schemas.microsoft.com/office/powerpoint/2010/main" val="12053124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332" y="125761"/>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456332" y="1124744"/>
            <a:ext cx="8229600" cy="4752528"/>
          </a:xfrm>
        </p:spPr>
        <p:txBody>
          <a:bodyPr>
            <a:normAutofit fontScale="47500" lnSpcReduction="20000"/>
          </a:bodyPr>
          <a:lstStyle/>
          <a:p>
            <a:r>
              <a:rPr lang="en-US" dirty="0"/>
              <a:t>Home Office (2016) </a:t>
            </a:r>
            <a:r>
              <a:rPr lang="en-US" i="1" dirty="0"/>
              <a:t>Official Statistics: Hate Crime, England and Wales, 2015 to 2016</a:t>
            </a:r>
            <a:r>
              <a:rPr lang="en-US" dirty="0"/>
              <a:t>. Accessed at: </a:t>
            </a:r>
            <a:r>
              <a:rPr lang="en-US" dirty="0">
                <a:hlinkClick r:id="rId3"/>
              </a:rPr>
              <a:t>https://www.gov.uk/government/statistics/hate-crime-england-and-wales-2015-to-2016</a:t>
            </a:r>
            <a:r>
              <a:rPr lang="en-US" dirty="0"/>
              <a:t> (accessed 3 November 2016).</a:t>
            </a:r>
          </a:p>
          <a:p>
            <a:r>
              <a:rPr lang="en-US" dirty="0"/>
              <a:t>Hopkins Burke, R. and Pollock, E. (2004) ‘A Tale of Two Anomies: Some Observations on the Contribution of Sociological (Criminological) Theory to Explaining Hate Crime Motivation.’ </a:t>
            </a:r>
            <a:r>
              <a:rPr lang="en-US" i="1" dirty="0"/>
              <a:t>Internet Journal of Criminology</a:t>
            </a:r>
            <a:r>
              <a:rPr lang="en-US" dirty="0"/>
              <a:t>.</a:t>
            </a:r>
          </a:p>
          <a:p>
            <a:r>
              <a:rPr lang="en-US" dirty="0" err="1"/>
              <a:t>Komaromi</a:t>
            </a:r>
            <a:r>
              <a:rPr lang="en-US" dirty="0"/>
              <a:t>, P. and Singh, K. (2016) </a:t>
            </a:r>
            <a:r>
              <a:rPr lang="en-US" i="1" dirty="0"/>
              <a:t>Post-Referendum Racism and Xenophobia</a:t>
            </a:r>
            <a:r>
              <a:rPr lang="en-US" dirty="0"/>
              <a:t>. London: </a:t>
            </a:r>
            <a:r>
              <a:rPr lang="en-US" dirty="0" err="1"/>
              <a:t>PostRefRacism</a:t>
            </a:r>
            <a:r>
              <a:rPr lang="en-US" dirty="0"/>
              <a:t>.</a:t>
            </a:r>
          </a:p>
          <a:p>
            <a:r>
              <a:rPr lang="en-US" dirty="0"/>
              <a:t>Lyons, K. (2016) Racist Incidents Feared to be Linked to Brexit Result. </a:t>
            </a:r>
            <a:r>
              <a:rPr lang="en-US" i="1" dirty="0"/>
              <a:t>The Guardian</a:t>
            </a:r>
            <a:r>
              <a:rPr lang="en-US" dirty="0"/>
              <a:t>. Accessed at: </a:t>
            </a:r>
            <a:r>
              <a:rPr lang="en-US" dirty="0">
                <a:hlinkClick r:id="rId4"/>
              </a:rPr>
              <a:t>https://www.theguardian.com/politics/2016/jun/26/racist-incidents-feared-to-be-linked-to-brexit-result-reported-in-england-and-wales</a:t>
            </a:r>
            <a:r>
              <a:rPr lang="en-US" dirty="0"/>
              <a:t> (3 November 2016)</a:t>
            </a:r>
          </a:p>
          <a:p>
            <a:r>
              <a:rPr lang="en-US" dirty="0"/>
              <a:t>Mason, G. (2005) ‘Hate Crime and the Image of the Stranger.’ </a:t>
            </a:r>
            <a:r>
              <a:rPr lang="en-US" i="1" dirty="0"/>
              <a:t>British Journal of Criminology</a:t>
            </a:r>
            <a:r>
              <a:rPr lang="en-US" dirty="0"/>
              <a:t> 45: 837-859.</a:t>
            </a:r>
          </a:p>
          <a:p>
            <a:r>
              <a:rPr lang="en-US" dirty="0"/>
              <a:t>Perry, B. (2001) </a:t>
            </a:r>
            <a:r>
              <a:rPr lang="en-US" i="1" dirty="0"/>
              <a:t>In the Name of Hate: Understanding Hate Crimes</a:t>
            </a:r>
            <a:r>
              <a:rPr lang="en-US" dirty="0"/>
              <a:t>. New York: Routledge.</a:t>
            </a:r>
          </a:p>
          <a:p>
            <a:r>
              <a:rPr lang="en-US" dirty="0"/>
              <a:t>Perry, B. (2003) ‘Where Do We Go From Here? Researching Hate Crime.’ </a:t>
            </a:r>
            <a:r>
              <a:rPr lang="en-US" i="1" dirty="0"/>
              <a:t>Internet Journal of Criminology</a:t>
            </a:r>
            <a:r>
              <a:rPr lang="en-US" dirty="0"/>
              <a:t>.</a:t>
            </a:r>
          </a:p>
          <a:p>
            <a:r>
              <a:rPr lang="en-US" dirty="0"/>
              <a:t>Ramadan, N. (2016) How UK Politicians Laid the Groundwork for Brexit’s Hate Crime Surge.’ Open Society Foundations: </a:t>
            </a:r>
            <a:r>
              <a:rPr lang="en-US" dirty="0">
                <a:hlinkClick r:id="rId5"/>
              </a:rPr>
              <a:t>https://www.opensocietyfoundations.org/voices/how-uk-politicians-laid-groundwork-brexit-s-hate-crime-surge?platform=hootsuite</a:t>
            </a:r>
            <a:r>
              <a:rPr lang="en-US" dirty="0"/>
              <a:t> (accessed 15 November 2016)</a:t>
            </a:r>
          </a:p>
          <a:p>
            <a:r>
              <a:rPr lang="en-US" dirty="0"/>
              <a:t>Temple, B. (2010) ‘Feeling Special: Language in the Lives of Polish People.’ </a:t>
            </a:r>
            <a:r>
              <a:rPr lang="en-US" i="1" dirty="0"/>
              <a:t>Sociological Review</a:t>
            </a:r>
            <a:r>
              <a:rPr lang="en-US" dirty="0"/>
              <a:t> 58(2): 286-304.</a:t>
            </a:r>
          </a:p>
          <a:p>
            <a:r>
              <a:rPr lang="en-US" dirty="0"/>
              <a:t>Turner, V. (1967) ‘Betwixt and between: the liminal period in rites de passage’. </a:t>
            </a:r>
            <a:r>
              <a:rPr lang="en-US" i="1" dirty="0"/>
              <a:t>Forest of symbols: aspects of the </a:t>
            </a:r>
            <a:r>
              <a:rPr lang="en-US" i="1" dirty="0" err="1"/>
              <a:t>Ndembu</a:t>
            </a:r>
            <a:r>
              <a:rPr lang="en-US" i="1" dirty="0"/>
              <a:t> ritual</a:t>
            </a:r>
            <a:r>
              <a:rPr lang="en-US" dirty="0"/>
              <a:t>. Ithaca: Cornell UP,  pp. 23–59.</a:t>
            </a:r>
          </a:p>
          <a:p>
            <a:r>
              <a:rPr lang="en-US" dirty="0" smtClean="0"/>
              <a:t>Williams</a:t>
            </a:r>
            <a:r>
              <a:rPr lang="en-US" dirty="0"/>
              <a:t>, M.L. and </a:t>
            </a:r>
            <a:r>
              <a:rPr lang="en-US" dirty="0" err="1"/>
              <a:t>Tregidga</a:t>
            </a:r>
            <a:r>
              <a:rPr lang="en-US" dirty="0"/>
              <a:t>, J. (2014) ‘Hate Crime Victimization in Wales: Psychological and Physical Impacts Across Seven Hate Crime Victim Types.’ </a:t>
            </a:r>
            <a:r>
              <a:rPr lang="en-US" i="1" dirty="0"/>
              <a:t>British Journal of Criminology</a:t>
            </a:r>
            <a:r>
              <a:rPr lang="en-US" dirty="0"/>
              <a:t> 54: 946-967.</a:t>
            </a:r>
          </a:p>
          <a:p>
            <a:r>
              <a:rPr lang="en-US" dirty="0" err="1"/>
              <a:t>Wolhuter</a:t>
            </a:r>
            <a:r>
              <a:rPr lang="en-US" dirty="0"/>
              <a:t>, L. </a:t>
            </a:r>
            <a:r>
              <a:rPr lang="en-US" dirty="0" err="1"/>
              <a:t>Olley</a:t>
            </a:r>
            <a:r>
              <a:rPr lang="en-US" dirty="0"/>
              <a:t>, N. and Denham, D. (2008) </a:t>
            </a:r>
            <a:r>
              <a:rPr lang="en-US" i="1" dirty="0"/>
              <a:t>Victimology: </a:t>
            </a:r>
            <a:r>
              <a:rPr lang="en-US" i="1" dirty="0" err="1"/>
              <a:t>Victimisation</a:t>
            </a:r>
            <a:r>
              <a:rPr lang="en-US" i="1" dirty="0"/>
              <a:t> and Victims’ Rights</a:t>
            </a:r>
            <a:r>
              <a:rPr lang="en-US" dirty="0"/>
              <a:t>. London: Routledge.</a:t>
            </a:r>
          </a:p>
          <a:p>
            <a:endParaRPr lang="en-US" dirty="0"/>
          </a:p>
        </p:txBody>
      </p:sp>
    </p:spTree>
    <p:extLst>
      <p:ext uri="{BB962C8B-B14F-4D97-AF65-F5344CB8AC3E}">
        <p14:creationId xmlns:p14="http://schemas.microsoft.com/office/powerpoint/2010/main" val="16018919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sz="1800" dirty="0" smtClean="0"/>
              <a:t>Inspiring Winners Since 1909</a:t>
            </a:r>
            <a:endParaRPr lang="en-US" sz="1800" dirty="0"/>
          </a:p>
        </p:txBody>
      </p:sp>
      <p:sp>
        <p:nvSpPr>
          <p:cNvPr id="6" name="Text Placeholder 5"/>
          <p:cNvSpPr>
            <a:spLocks noGrp="1"/>
          </p:cNvSpPr>
          <p:nvPr>
            <p:ph type="body" idx="10"/>
          </p:nvPr>
        </p:nvSpPr>
        <p:spPr>
          <a:xfrm>
            <a:off x="722313" y="1502547"/>
            <a:ext cx="7772400" cy="3161295"/>
          </a:xfrm>
        </p:spPr>
        <p:txBody>
          <a:bodyPr/>
          <a:lstStyle/>
          <a:p>
            <a:r>
              <a:rPr lang="en-US" dirty="0" smtClean="0">
                <a:solidFill>
                  <a:schemeClr val="bg1"/>
                </a:solidFill>
              </a:rPr>
              <a:t>Thank you!</a:t>
            </a:r>
          </a:p>
          <a:p>
            <a:r>
              <a:rPr lang="en-US" sz="2800" b="0" dirty="0" smtClean="0">
                <a:solidFill>
                  <a:schemeClr val="bg1"/>
                </a:solidFill>
              </a:rPr>
              <a:t/>
            </a:r>
            <a:br>
              <a:rPr lang="en-US" sz="2800" b="0" dirty="0" smtClean="0">
                <a:solidFill>
                  <a:schemeClr val="bg1"/>
                </a:solidFill>
              </a:rPr>
            </a:br>
            <a:r>
              <a:rPr lang="en-US" sz="2800" b="0" dirty="0" smtClean="0">
                <a:solidFill>
                  <a:schemeClr val="bg1"/>
                </a:solidFill>
              </a:rPr>
              <a:t/>
            </a:r>
            <a:br>
              <a:rPr lang="en-US" sz="2800" b="0" dirty="0" smtClean="0">
                <a:solidFill>
                  <a:schemeClr val="bg1"/>
                </a:solidFill>
              </a:rPr>
            </a:br>
            <a:r>
              <a:rPr lang="en-GB" sz="2800" dirty="0" smtClean="0"/>
              <a:t>Dr </a:t>
            </a:r>
            <a:r>
              <a:rPr lang="en-GB" sz="2800" dirty="0"/>
              <a:t>Karen </a:t>
            </a:r>
            <a:r>
              <a:rPr lang="en-GB" sz="2800" dirty="0" smtClean="0"/>
              <a:t>Lumsden</a:t>
            </a:r>
          </a:p>
          <a:p>
            <a:r>
              <a:rPr lang="en-GB" sz="2800" dirty="0" smtClean="0">
                <a:hlinkClick r:id="rId3"/>
              </a:rPr>
              <a:t>k.lumsden@lboro.ac.uk</a:t>
            </a:r>
            <a:r>
              <a:rPr lang="en-GB" sz="2800" dirty="0" smtClean="0"/>
              <a:t> </a:t>
            </a:r>
          </a:p>
          <a:p>
            <a:r>
              <a:rPr lang="en-GB" sz="2400" i="1" dirty="0" smtClean="0"/>
              <a:t>@karenlumsden2</a:t>
            </a:r>
            <a:endParaRPr lang="en-GB" sz="2400" i="1" dirty="0"/>
          </a:p>
        </p:txBody>
      </p:sp>
    </p:spTree>
    <p:extLst>
      <p:ext uri="{BB962C8B-B14F-4D97-AF65-F5344CB8AC3E}">
        <p14:creationId xmlns:p14="http://schemas.microsoft.com/office/powerpoint/2010/main" val="1754422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Aims</a:t>
            </a:r>
            <a:endParaRPr lang="en-US" dirty="0"/>
          </a:p>
        </p:txBody>
      </p:sp>
      <p:sp>
        <p:nvSpPr>
          <p:cNvPr id="3" name="Content Placeholder 2"/>
          <p:cNvSpPr>
            <a:spLocks noGrp="1"/>
          </p:cNvSpPr>
          <p:nvPr>
            <p:ph idx="1"/>
          </p:nvPr>
        </p:nvSpPr>
        <p:spPr/>
        <p:txBody>
          <a:bodyPr>
            <a:normAutofit fontScale="70000" lnSpcReduction="20000"/>
          </a:bodyPr>
          <a:lstStyle/>
          <a:p>
            <a:r>
              <a:rPr lang="en-US" dirty="0"/>
              <a:t>One of four projects conducted as part of the East Midlands Policing Academic Collaboration (EMPAC) Victims, Witnesses &amp; Public Protection Network.</a:t>
            </a:r>
          </a:p>
          <a:p>
            <a:r>
              <a:rPr lang="en-US" dirty="0" smtClean="0"/>
              <a:t>Funded via HEFCE </a:t>
            </a:r>
            <a:r>
              <a:rPr lang="en-US" dirty="0"/>
              <a:t>and </a:t>
            </a:r>
            <a:r>
              <a:rPr lang="en-US" dirty="0" smtClean="0"/>
              <a:t>the College </a:t>
            </a:r>
            <a:r>
              <a:rPr lang="en-US" dirty="0"/>
              <a:t>of Policing, ‘Policing Knowledge Fund</a:t>
            </a:r>
            <a:r>
              <a:rPr lang="en-US" dirty="0" smtClean="0"/>
              <a:t>’.</a:t>
            </a:r>
            <a:endParaRPr lang="en-GB" dirty="0" smtClean="0"/>
          </a:p>
          <a:p>
            <a:r>
              <a:rPr lang="en-GB" dirty="0" smtClean="0"/>
              <a:t>Explores:</a:t>
            </a:r>
          </a:p>
          <a:p>
            <a:pPr marL="914400" lvl="1" indent="-514350">
              <a:buFont typeface="+mj-lt"/>
              <a:buAutoNum type="arabicPeriod"/>
            </a:pPr>
            <a:r>
              <a:rPr lang="en-GB" dirty="0" smtClean="0"/>
              <a:t>EU </a:t>
            </a:r>
            <a:r>
              <a:rPr lang="en-GB" dirty="0"/>
              <a:t>migrants’ experiences of hate </a:t>
            </a:r>
            <a:r>
              <a:rPr lang="en-GB" dirty="0" smtClean="0"/>
              <a:t>crime </a:t>
            </a:r>
            <a:r>
              <a:rPr lang="en-GB" dirty="0"/>
              <a:t>in Lincolnshire, England, </a:t>
            </a:r>
            <a:r>
              <a:rPr lang="en-GB" dirty="0" smtClean="0"/>
              <a:t>pre and post-Brexit vote.</a:t>
            </a:r>
          </a:p>
          <a:p>
            <a:pPr marL="914400" lvl="1" indent="-514350">
              <a:buFont typeface="+mj-lt"/>
              <a:buAutoNum type="arabicPeriod"/>
            </a:pPr>
            <a:r>
              <a:rPr lang="en-GB" dirty="0" smtClean="0"/>
              <a:t>Experiences in online and </a:t>
            </a:r>
            <a:r>
              <a:rPr lang="en-GB" dirty="0"/>
              <a:t>offline </a:t>
            </a:r>
            <a:r>
              <a:rPr lang="en-GB" dirty="0" smtClean="0"/>
              <a:t>spaces and the </a:t>
            </a:r>
            <a:r>
              <a:rPr lang="en-GB" dirty="0"/>
              <a:t>boundaries and intersections within </a:t>
            </a:r>
            <a:r>
              <a:rPr lang="en-GB" dirty="0" smtClean="0"/>
              <a:t>/ between </a:t>
            </a:r>
            <a:r>
              <a:rPr lang="en-GB" dirty="0"/>
              <a:t>these </a:t>
            </a:r>
            <a:r>
              <a:rPr lang="en-GB" dirty="0" smtClean="0"/>
              <a:t>spaces.</a:t>
            </a:r>
          </a:p>
          <a:p>
            <a:pPr marL="914400" lvl="1" indent="-514350">
              <a:buFont typeface="+mj-lt"/>
              <a:buAutoNum type="arabicPeriod"/>
            </a:pPr>
            <a:r>
              <a:rPr lang="en-GB" dirty="0" smtClean="0"/>
              <a:t>How </a:t>
            </a:r>
            <a:r>
              <a:rPr lang="en-GB" dirty="0"/>
              <a:t>victims manage </a:t>
            </a:r>
            <a:r>
              <a:rPr lang="en-GB" dirty="0" smtClean="0"/>
              <a:t>and negotiate their way through these spaces.</a:t>
            </a:r>
          </a:p>
          <a:p>
            <a:pPr marL="914400" lvl="1" indent="-514350">
              <a:buFont typeface="+mj-lt"/>
              <a:buAutoNum type="arabicPeriod"/>
            </a:pPr>
            <a:r>
              <a:rPr lang="en-GB" dirty="0" smtClean="0"/>
              <a:t>How the </a:t>
            </a:r>
            <a:r>
              <a:rPr lang="en-GB" dirty="0" err="1" smtClean="0"/>
              <a:t>brexit</a:t>
            </a:r>
            <a:r>
              <a:rPr lang="en-GB" dirty="0" smtClean="0"/>
              <a:t> vote has impacted on experiences and perceptions of hate crime.</a:t>
            </a:r>
          </a:p>
          <a:p>
            <a:pPr marL="914400" lvl="1" indent="-514350">
              <a:buFont typeface="+mj-lt"/>
              <a:buAutoNum type="arabicPeriod"/>
            </a:pPr>
            <a:r>
              <a:rPr lang="en-GB" dirty="0" smtClean="0"/>
              <a:t>Barriers and facilitators to the reporting of hate crime to the police.</a:t>
            </a:r>
          </a:p>
          <a:p>
            <a:pPr marL="914400" lvl="1" indent="-514350">
              <a:buFont typeface="+mj-lt"/>
              <a:buAutoNum type="arabicPeriod"/>
            </a:pPr>
            <a:r>
              <a:rPr lang="en-GB" dirty="0"/>
              <a:t>C</a:t>
            </a:r>
            <a:r>
              <a:rPr lang="en-GB" dirty="0" smtClean="0"/>
              <a:t>urrent support and provisions available to victims of hate crime in Lincolnshire.</a:t>
            </a:r>
            <a:endParaRPr lang="en-US" dirty="0"/>
          </a:p>
        </p:txBody>
      </p:sp>
    </p:spTree>
    <p:extLst>
      <p:ext uri="{BB962C8B-B14F-4D97-AF65-F5344CB8AC3E}">
        <p14:creationId xmlns:p14="http://schemas.microsoft.com/office/powerpoint/2010/main" val="1099012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East Midlands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4048" y="548680"/>
            <a:ext cx="3810000" cy="42037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44" y="1531268"/>
            <a:ext cx="3960000" cy="4288872"/>
          </a:xfrm>
          <a:prstGeom prst="rect">
            <a:avLst/>
          </a:prstGeom>
          <a:ln>
            <a:solidFill>
              <a:schemeClr val="accent1"/>
            </a:solidFill>
          </a:ln>
        </p:spPr>
      </p:pic>
    </p:spTree>
    <p:extLst>
      <p:ext uri="{BB962C8B-B14F-4D97-AF65-F5344CB8AC3E}">
        <p14:creationId xmlns:p14="http://schemas.microsoft.com/office/powerpoint/2010/main" val="570488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in the East Midlands</a:t>
            </a:r>
            <a:endParaRPr lang="en-US" dirty="0"/>
          </a:p>
        </p:txBody>
      </p:sp>
      <p:sp>
        <p:nvSpPr>
          <p:cNvPr id="3" name="Content Placeholder 2"/>
          <p:cNvSpPr>
            <a:spLocks noGrp="1"/>
          </p:cNvSpPr>
          <p:nvPr>
            <p:ph idx="1"/>
          </p:nvPr>
        </p:nvSpPr>
        <p:spPr>
          <a:xfrm>
            <a:off x="128761" y="1505449"/>
            <a:ext cx="4474840" cy="4587847"/>
          </a:xfrm>
        </p:spPr>
        <p:txBody>
          <a:bodyPr>
            <a:normAutofit fontScale="62500" lnSpcReduction="20000"/>
          </a:bodyPr>
          <a:lstStyle/>
          <a:p>
            <a:pPr marL="0" indent="0">
              <a:buNone/>
            </a:pPr>
            <a:r>
              <a:rPr lang="en-GB" sz="3600" b="1" dirty="0"/>
              <a:t>Migration Observatory, 2013</a:t>
            </a:r>
          </a:p>
          <a:p>
            <a:endParaRPr lang="en-GB" sz="3600" b="1" dirty="0"/>
          </a:p>
          <a:p>
            <a:pPr marL="257175" indent="-257175"/>
            <a:r>
              <a:rPr lang="en-GB" dirty="0"/>
              <a:t>EM smaller than average proportion of migrants, but 77% increase since 2001</a:t>
            </a:r>
          </a:p>
          <a:p>
            <a:pPr marL="257175" indent="-257175"/>
            <a:r>
              <a:rPr lang="en-GB" dirty="0"/>
              <a:t>Polish most commonly spoken language by non English or Welsh speakers</a:t>
            </a:r>
          </a:p>
          <a:p>
            <a:pPr marL="257175" indent="-257175"/>
            <a:r>
              <a:rPr lang="en-GB" dirty="0"/>
              <a:t>Boston has seen a 467% increase in its migrant population in a decade – biggest of anywhere in England and Wales</a:t>
            </a:r>
          </a:p>
          <a:p>
            <a:pPr marL="257175" indent="-257175"/>
            <a:r>
              <a:rPr lang="en-GB" dirty="0"/>
              <a:t>South Holland third biggest by 224.6</a:t>
            </a:r>
            <a:r>
              <a:rPr lang="en-GB" dirty="0" smtClean="0"/>
              <a:t>%</a:t>
            </a:r>
          </a:p>
          <a:p>
            <a:pPr marL="257175" indent="-257175"/>
            <a:r>
              <a:rPr lang="en-GB" dirty="0">
                <a:hlinkClick r:id="rId3"/>
              </a:rPr>
              <a:t>http://</a:t>
            </a:r>
            <a:r>
              <a:rPr lang="en-GB" dirty="0" smtClean="0">
                <a:hlinkClick r:id="rId3"/>
              </a:rPr>
              <a:t>edition.cnn.com/videos/business/2016/06/15/boston-england-brexit-vote-dnt-quest.cnn</a:t>
            </a:r>
            <a:r>
              <a:rPr lang="en-GB" dirty="0" smtClean="0"/>
              <a:t> </a:t>
            </a:r>
            <a:endParaRPr lang="en-GB" dirty="0"/>
          </a:p>
          <a:p>
            <a:endParaRPr lang="en-US" dirty="0"/>
          </a:p>
        </p:txBody>
      </p:sp>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615" t="8854" r="38654" b="19792"/>
          <a:stretch/>
        </p:blipFill>
        <p:spPr bwMode="auto">
          <a:xfrm>
            <a:off x="4609835" y="1628800"/>
            <a:ext cx="4534165" cy="3914775"/>
          </a:xfrm>
          <a:prstGeom prst="rect">
            <a:avLst/>
          </a:prstGeom>
          <a:ln w="9525" cmpd="sng">
            <a:solidFill>
              <a:schemeClr val="tx1"/>
            </a:solidFill>
            <a:miter lim="800000"/>
            <a:headEnd/>
            <a:tailEnd/>
          </a:ln>
          <a:effectLst>
            <a:softEdge rad="112500"/>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62649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fontScale="90000"/>
          </a:bodyPr>
          <a:lstStyle/>
          <a:p>
            <a:pPr algn="ctr"/>
            <a:r>
              <a:rPr lang="en-US" dirty="0" smtClean="0"/>
              <a:t>Anti-immigration Sentiment and the ‘</a:t>
            </a:r>
            <a:r>
              <a:rPr lang="en-US" dirty="0"/>
              <a:t>L</a:t>
            </a:r>
            <a:r>
              <a:rPr lang="en-US" dirty="0" smtClean="0"/>
              <a:t>eave’ Vote</a:t>
            </a:r>
            <a:endParaRPr lang="en-US" dirty="0"/>
          </a:p>
        </p:txBody>
      </p:sp>
      <p:sp>
        <p:nvSpPr>
          <p:cNvPr id="3" name="Content Placeholder 2"/>
          <p:cNvSpPr>
            <a:spLocks noGrp="1"/>
          </p:cNvSpPr>
          <p:nvPr>
            <p:ph idx="1"/>
          </p:nvPr>
        </p:nvSpPr>
        <p:spPr>
          <a:xfrm>
            <a:off x="0" y="1350505"/>
            <a:ext cx="3563888" cy="4536504"/>
          </a:xfrm>
        </p:spPr>
        <p:txBody>
          <a:bodyPr>
            <a:normAutofit fontScale="62500" lnSpcReduction="20000"/>
          </a:bodyPr>
          <a:lstStyle/>
          <a:p>
            <a:r>
              <a:rPr lang="en-GB" dirty="0" smtClean="0"/>
              <a:t>Residents </a:t>
            </a:r>
            <a:r>
              <a:rPr lang="en-GB" dirty="0"/>
              <a:t>most likely to oppose immigration have the </a:t>
            </a:r>
            <a:r>
              <a:rPr lang="en-GB" b="1" dirty="0"/>
              <a:t>least</a:t>
            </a:r>
            <a:r>
              <a:rPr lang="en-GB" dirty="0"/>
              <a:t> direct experience of </a:t>
            </a:r>
            <a:r>
              <a:rPr lang="en-GB" dirty="0" smtClean="0"/>
              <a:t>it.</a:t>
            </a:r>
          </a:p>
          <a:p>
            <a:r>
              <a:rPr lang="en-GB" dirty="0" smtClean="0"/>
              <a:t>Contact </a:t>
            </a:r>
            <a:r>
              <a:rPr lang="en-GB" dirty="0"/>
              <a:t>and assimilation should lessen </a:t>
            </a:r>
            <a:r>
              <a:rPr lang="en-GB" dirty="0" smtClean="0"/>
              <a:t>anti-immigration </a:t>
            </a:r>
            <a:r>
              <a:rPr lang="en-GB" dirty="0"/>
              <a:t>sentiment</a:t>
            </a:r>
            <a:r>
              <a:rPr lang="en-GB" dirty="0" smtClean="0"/>
              <a:t>.</a:t>
            </a:r>
            <a:endParaRPr lang="en-GB" dirty="0"/>
          </a:p>
          <a:p>
            <a:r>
              <a:rPr lang="en-GB" dirty="0"/>
              <a:t>Same experience during </a:t>
            </a:r>
            <a:r>
              <a:rPr lang="en-GB" dirty="0" smtClean="0"/>
              <a:t>Brexit.</a:t>
            </a:r>
            <a:endParaRPr lang="en-GB" dirty="0"/>
          </a:p>
          <a:p>
            <a:r>
              <a:rPr lang="en-GB" dirty="0"/>
              <a:t>Except for </a:t>
            </a:r>
            <a:r>
              <a:rPr lang="en-GB" b="1" dirty="0"/>
              <a:t>Boston</a:t>
            </a:r>
            <a:r>
              <a:rPr lang="en-GB" dirty="0"/>
              <a:t> as an </a:t>
            </a:r>
            <a:r>
              <a:rPr lang="en-GB" dirty="0" smtClean="0"/>
              <a:t>outlier.</a:t>
            </a:r>
            <a:endParaRPr lang="en-GB" dirty="0"/>
          </a:p>
          <a:p>
            <a:r>
              <a:rPr lang="en-GB" dirty="0" smtClean="0"/>
              <a:t>Boston is </a:t>
            </a:r>
            <a:r>
              <a:rPr lang="en-GB" dirty="0"/>
              <a:t>the most segregated place in the </a:t>
            </a:r>
            <a:r>
              <a:rPr lang="en-GB" dirty="0" smtClean="0"/>
              <a:t>UK (</a:t>
            </a:r>
            <a:r>
              <a:rPr lang="en-GB" dirty="0"/>
              <a:t>Policy </a:t>
            </a:r>
            <a:r>
              <a:rPr lang="en-GB" dirty="0" smtClean="0"/>
              <a:t>Exchange </a:t>
            </a:r>
            <a:r>
              <a:rPr lang="en-GB" dirty="0"/>
              <a:t>2016</a:t>
            </a:r>
            <a:r>
              <a:rPr lang="en-GB" dirty="0" smtClean="0"/>
              <a:t>).</a:t>
            </a:r>
          </a:p>
          <a:p>
            <a:r>
              <a:rPr lang="en-US" dirty="0" smtClean="0"/>
              <a:t>10.6% of </a:t>
            </a:r>
            <a:r>
              <a:rPr lang="en-US" dirty="0"/>
              <a:t>the town's population of 65,000 comes from </a:t>
            </a:r>
            <a:r>
              <a:rPr lang="en-US" dirty="0" smtClean="0"/>
              <a:t>new </a:t>
            </a:r>
            <a:r>
              <a:rPr lang="en-US" dirty="0"/>
              <a:t>EU countries such as Poland, Lithuania, Latvia or </a:t>
            </a:r>
            <a:r>
              <a:rPr lang="en-US" dirty="0" smtClean="0"/>
              <a:t>Romania (Policy Exchange 2016).</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1351100"/>
            <a:ext cx="5472608" cy="4382156"/>
          </a:xfrm>
          <a:prstGeom prst="rect">
            <a:avLst/>
          </a:prstGeom>
          <a:ln>
            <a:solidFill>
              <a:schemeClr val="tx1"/>
            </a:solidFill>
          </a:ln>
        </p:spPr>
      </p:pic>
    </p:spTree>
    <p:extLst>
      <p:ext uri="{BB962C8B-B14F-4D97-AF65-F5344CB8AC3E}">
        <p14:creationId xmlns:p14="http://schemas.microsoft.com/office/powerpoint/2010/main" val="103127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4588"/>
            <a:ext cx="8229600" cy="1143000"/>
          </a:xfrm>
        </p:spPr>
        <p:txBody>
          <a:bodyPr/>
          <a:lstStyle/>
          <a:p>
            <a:r>
              <a:rPr lang="en-US" dirty="0" smtClean="0"/>
              <a:t>Boston, Lincolnshire</a:t>
            </a:r>
            <a:endParaRPr lang="en-US" dirty="0"/>
          </a:p>
        </p:txBody>
      </p:sp>
      <p:sp>
        <p:nvSpPr>
          <p:cNvPr id="3" name="Content Placeholder 2"/>
          <p:cNvSpPr>
            <a:spLocks noGrp="1"/>
          </p:cNvSpPr>
          <p:nvPr>
            <p:ph idx="1"/>
          </p:nvPr>
        </p:nvSpPr>
        <p:spPr>
          <a:xfrm>
            <a:off x="179511" y="1556792"/>
            <a:ext cx="3312369" cy="4301073"/>
          </a:xfrm>
        </p:spPr>
        <p:txBody>
          <a:bodyPr>
            <a:normAutofit fontScale="70000" lnSpcReduction="20000"/>
          </a:bodyPr>
          <a:lstStyle/>
          <a:p>
            <a:r>
              <a:rPr lang="en-GB" dirty="0"/>
              <a:t>P</a:t>
            </a:r>
            <a:r>
              <a:rPr lang="en-GB" dirty="0" smtClean="0"/>
              <a:t>articularly </a:t>
            </a:r>
            <a:r>
              <a:rPr lang="en-GB" dirty="0"/>
              <a:t>significant area as it recorded the highest leave vote in the 2016 Brexit </a:t>
            </a:r>
            <a:r>
              <a:rPr lang="en-GB" dirty="0" smtClean="0"/>
              <a:t>referendum</a:t>
            </a:r>
          </a:p>
          <a:p>
            <a:r>
              <a:rPr lang="en-GB" dirty="0"/>
              <a:t>O</a:t>
            </a:r>
            <a:r>
              <a:rPr lang="en-GB" dirty="0" smtClean="0"/>
              <a:t>ver </a:t>
            </a:r>
            <a:r>
              <a:rPr lang="en-GB" dirty="0"/>
              <a:t>75% of voters in the town of Boston voting to leave (BBC 2016</a:t>
            </a:r>
            <a:r>
              <a:rPr lang="en-GB" dirty="0" smtClean="0"/>
              <a:t>).</a:t>
            </a:r>
          </a:p>
          <a:p>
            <a:r>
              <a:rPr lang="en-GB" dirty="0" smtClean="0"/>
              <a:t>Boston </a:t>
            </a:r>
            <a:r>
              <a:rPr lang="en-GB" dirty="0"/>
              <a:t>is </a:t>
            </a:r>
            <a:r>
              <a:rPr lang="en-GB" dirty="0" smtClean="0"/>
              <a:t>home </a:t>
            </a:r>
            <a:r>
              <a:rPr lang="en-GB" dirty="0"/>
              <a:t>to the highest concentration of EU migrants after London (</a:t>
            </a:r>
            <a:r>
              <a:rPr lang="en-GB" dirty="0" err="1"/>
              <a:t>Chakelian</a:t>
            </a:r>
            <a:r>
              <a:rPr lang="en-GB" dirty="0"/>
              <a:t> 2016</a:t>
            </a:r>
            <a:r>
              <a:rPr lang="en-GB" dirty="0" smtClean="0"/>
              <a:t>).</a:t>
            </a:r>
          </a:p>
          <a:p>
            <a:r>
              <a:rPr lang="en-GB" dirty="0" smtClean="0"/>
              <a:t>Migrant employment in factories and agriculture</a:t>
            </a:r>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7" y="1857177"/>
            <a:ext cx="5311600" cy="2987775"/>
          </a:xfrm>
          <a:prstGeom prst="rect">
            <a:avLst/>
          </a:prstGeom>
          <a:ln>
            <a:solidFill>
              <a:schemeClr val="tx1"/>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9183"/>
          <a:stretch/>
        </p:blipFill>
        <p:spPr>
          <a:xfrm>
            <a:off x="5364088" y="1450784"/>
            <a:ext cx="2338685" cy="3775854"/>
          </a:xfrm>
          <a:prstGeom prst="rect">
            <a:avLst/>
          </a:prstGeom>
          <a:ln>
            <a:solidFill>
              <a:schemeClr val="tx1"/>
            </a:solidFill>
          </a:ln>
        </p:spPr>
      </p:pic>
      <p:sp>
        <p:nvSpPr>
          <p:cNvPr id="6" name="Rectangle 5"/>
          <p:cNvSpPr/>
          <p:nvPr/>
        </p:nvSpPr>
        <p:spPr>
          <a:xfrm>
            <a:off x="3779913" y="5284491"/>
            <a:ext cx="5167584" cy="646331"/>
          </a:xfrm>
          <a:prstGeom prst="rect">
            <a:avLst/>
          </a:prstGeom>
        </p:spPr>
        <p:txBody>
          <a:bodyPr wrap="square">
            <a:spAutoFit/>
          </a:bodyPr>
          <a:lstStyle/>
          <a:p>
            <a:pPr algn="ctr"/>
            <a:r>
              <a:rPr lang="en-GB" dirty="0">
                <a:solidFill>
                  <a:srgbClr val="EE6612"/>
                </a:solidFill>
              </a:rPr>
              <a:t>‘Little Poland’, West Street, </a:t>
            </a:r>
            <a:r>
              <a:rPr lang="en-GB" dirty="0" smtClean="0">
                <a:solidFill>
                  <a:srgbClr val="EE6612"/>
                </a:solidFill>
              </a:rPr>
              <a:t>Boston</a:t>
            </a:r>
          </a:p>
          <a:p>
            <a:pPr algn="ctr"/>
            <a:r>
              <a:rPr lang="en-GB" dirty="0" smtClean="0">
                <a:solidFill>
                  <a:srgbClr val="EE6612"/>
                </a:solidFill>
              </a:rPr>
              <a:t>(Source: author’s own)</a:t>
            </a:r>
            <a:endParaRPr lang="en-US" dirty="0"/>
          </a:p>
        </p:txBody>
      </p:sp>
    </p:spTree>
    <p:extLst>
      <p:ext uri="{BB962C8B-B14F-4D97-AF65-F5344CB8AC3E}">
        <p14:creationId xmlns:p14="http://schemas.microsoft.com/office/powerpoint/2010/main" val="201155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70114EB4E87046BA320171E86DC335" ma:contentTypeVersion="1" ma:contentTypeDescription="Create a new document." ma:contentTypeScope="" ma:versionID="e14e045dcf2832370648daa4d7d8073e">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1A0FE61B-D7E5-4875-A499-1004B3482406}"/>
</file>

<file path=customXml/itemProps2.xml><?xml version="1.0" encoding="utf-8"?>
<ds:datastoreItem xmlns:ds="http://schemas.openxmlformats.org/officeDocument/2006/customXml" ds:itemID="{F49B295A-B34A-4C4F-9261-5BAB39E94DB2}"/>
</file>

<file path=customXml/itemProps3.xml><?xml version="1.0" encoding="utf-8"?>
<ds:datastoreItem xmlns:ds="http://schemas.openxmlformats.org/officeDocument/2006/customXml" ds:itemID="{BE45CF37-7415-491F-94D6-878FD22D1031}"/>
</file>

<file path=docProps/app.xml><?xml version="1.0" encoding="utf-8"?>
<Properties xmlns="http://schemas.openxmlformats.org/officeDocument/2006/extended-properties" xmlns:vt="http://schemas.openxmlformats.org/officeDocument/2006/docPropsVTypes">
  <Template/>
  <TotalTime>1904</TotalTime>
  <Words>7157</Words>
  <Application>Microsoft Macintosh PowerPoint</Application>
  <PresentationFormat>On-screen Show (4:3)</PresentationFormat>
  <Paragraphs>331</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Wingdings</vt:lpstr>
      <vt:lpstr>Default Theme</vt:lpstr>
      <vt:lpstr>EU Migrants’ Experiences of Hate Crime Post-Brexit Vote</vt:lpstr>
      <vt:lpstr>Introduction</vt:lpstr>
      <vt:lpstr>Hate Crime Post-Brexit Vote</vt:lpstr>
      <vt:lpstr>PRRX Abuse Reported via Social Media (Komaromi and Singh 2016)</vt:lpstr>
      <vt:lpstr>Study Aims</vt:lpstr>
      <vt:lpstr>East Midlands</vt:lpstr>
      <vt:lpstr>Migration in the East Midlands</vt:lpstr>
      <vt:lpstr>Anti-immigration Sentiment and the ‘Leave’ Vote</vt:lpstr>
      <vt:lpstr>Boston, Lincolnshire</vt:lpstr>
      <vt:lpstr>Hate Crime Recorded by the Police in the East Midlands 2011-2016</vt:lpstr>
      <vt:lpstr>Methods</vt:lpstr>
      <vt:lpstr>Hate Crime Studies</vt:lpstr>
      <vt:lpstr>Initial Findings – Today Focus On:</vt:lpstr>
      <vt:lpstr>1. Changes in Attitudes Towards Migrants</vt:lpstr>
      <vt:lpstr>Change in Attitudes Post-Recession </vt:lpstr>
      <vt:lpstr>Post-Brexit Vote: ‘an invisible fog’</vt:lpstr>
      <vt:lpstr>Increase in Frequency</vt:lpstr>
      <vt:lpstr>2. Experiences of Hate Crime</vt:lpstr>
      <vt:lpstr>‘Pack Your Bags’</vt:lpstr>
      <vt:lpstr>‘(F*cking) Foreigners’</vt:lpstr>
      <vt:lpstr>Hate Crime in the Workplace</vt:lpstr>
      <vt:lpstr>Hate Crime in the Workplace</vt:lpstr>
      <vt:lpstr>Hate Crime in the Workplace</vt:lpstr>
      <vt:lpstr>Use of Public Space/s</vt:lpstr>
      <vt:lpstr>Use of Public Space/s</vt:lpstr>
      <vt:lpstr>Use of Public Space/s</vt:lpstr>
      <vt:lpstr>3. Identity and Markers of Difference</vt:lpstr>
      <vt:lpstr>Markers of Difference: Language and Accent</vt:lpstr>
      <vt:lpstr>Markers of Difference: Language and Accent</vt:lpstr>
      <vt:lpstr>Markers of Difference: Language and Accent</vt:lpstr>
      <vt:lpstr>Markers of Difference: Language and Accent</vt:lpstr>
      <vt:lpstr>Migrant Identity</vt:lpstr>
      <vt:lpstr>4. Normalization of Racism</vt:lpstr>
      <vt:lpstr>Government Policies Encourage Racism</vt:lpstr>
      <vt:lpstr>Government Policies Encourage Racism</vt:lpstr>
      <vt:lpstr>Acceptability and Normalisation of Racism Towards EU Migrants</vt:lpstr>
      <vt:lpstr>5. Impact of the ‘Leave’ Vote</vt:lpstr>
      <vt:lpstr>Community Cohesion</vt:lpstr>
      <vt:lpstr>Community Cohesion</vt:lpstr>
      <vt:lpstr>Liminality and Ontological Security</vt:lpstr>
      <vt:lpstr>Liminality and Ontological Security</vt:lpstr>
      <vt:lpstr>Discussion: 1. Changes in Attitudes Towards Migrants / 2. Experiences of Hate Crime</vt:lpstr>
      <vt:lpstr>Discussion: 3. Identity and Markers of Difference</vt:lpstr>
      <vt:lpstr>Discussion: 4. Normalization of Racism</vt:lpstr>
      <vt:lpstr>Discussion: 5. Impact of the ‘Leave’ Vote</vt:lpstr>
      <vt:lpstr>References</vt:lpstr>
      <vt:lpstr>References</vt:lpstr>
      <vt:lpstr>PowerPoint Presentation</vt:lpstr>
    </vt:vector>
  </TitlesOfParts>
  <Company>Loughborough University</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Walters</dc:creator>
  <cp:lastModifiedBy>Microsoft Office User</cp:lastModifiedBy>
  <cp:revision>731</cp:revision>
  <dcterms:created xsi:type="dcterms:W3CDTF">2015-08-21T07:21:37Z</dcterms:created>
  <dcterms:modified xsi:type="dcterms:W3CDTF">2017-03-28T09:05:37Z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0x0101002970114EB4E87046BA320171E86DC335</vt:lpwstr>
  </property>
</Properties>
</file>